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tags/tag3.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8"/>
  </p:notesMasterIdLst>
  <p:handoutMasterIdLst>
    <p:handoutMasterId r:id="rId29"/>
  </p:handoutMasterIdLst>
  <p:sldIdLst>
    <p:sldId id="277" r:id="rId2"/>
    <p:sldId id="320" r:id="rId3"/>
    <p:sldId id="258" r:id="rId4"/>
    <p:sldId id="278" r:id="rId5"/>
    <p:sldId id="260" r:id="rId6"/>
    <p:sldId id="315" r:id="rId7"/>
    <p:sldId id="261" r:id="rId8"/>
    <p:sldId id="321" r:id="rId9"/>
    <p:sldId id="322" r:id="rId10"/>
    <p:sldId id="297" r:id="rId11"/>
    <p:sldId id="263" r:id="rId12"/>
    <p:sldId id="264" r:id="rId13"/>
    <p:sldId id="265" r:id="rId14"/>
    <p:sldId id="305" r:id="rId15"/>
    <p:sldId id="307" r:id="rId16"/>
    <p:sldId id="308" r:id="rId17"/>
    <p:sldId id="270" r:id="rId18"/>
    <p:sldId id="272" r:id="rId19"/>
    <p:sldId id="303" r:id="rId20"/>
    <p:sldId id="274" r:id="rId21"/>
    <p:sldId id="309" r:id="rId22"/>
    <p:sldId id="316" r:id="rId23"/>
    <p:sldId id="313" r:id="rId24"/>
    <p:sldId id="317" r:id="rId25"/>
    <p:sldId id="323" r:id="rId26"/>
    <p:sldId id="319" r:id="rId27"/>
  </p:sldIdLst>
  <p:sldSz cx="9144000" cy="6858000" type="screen4x3"/>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CB6BBEF7-9717-4733-A929-535518E6EBF6}">
          <p14:sldIdLst>
            <p14:sldId id="277"/>
            <p14:sldId id="320"/>
            <p14:sldId id="258"/>
          </p14:sldIdLst>
        </p14:section>
        <p14:section name="Author Your Presentation" id="{16378913-E5ED-4281-BAF5-F1F938CB0BED}">
          <p14:sldIdLst>
            <p14:sldId id="278"/>
            <p14:sldId id="260"/>
            <p14:sldId id="315"/>
            <p14:sldId id="261"/>
            <p14:sldId id="321"/>
            <p14:sldId id="322"/>
            <p14:sldId id="297"/>
          </p14:sldIdLst>
        </p14:section>
        <p14:section name="Enrich Your Presentation" id="{E2D565D1-BA5E-44E6-A40E-50A644912248}">
          <p14:sldIdLst>
            <p14:sldId id="263"/>
            <p14:sldId id="264"/>
            <p14:sldId id="265"/>
            <p14:sldId id="305"/>
            <p14:sldId id="307"/>
            <p14:sldId id="308"/>
          </p14:sldIdLst>
        </p14:section>
        <p14:section name="Deliver Your Presentation" id="{71D59651-8EFA-4415-9623-98B4C4A8699C}">
          <p14:sldIdLst>
            <p14:sldId id="270"/>
            <p14:sldId id="272"/>
            <p14:sldId id="303"/>
          </p14:sldIdLst>
        </p14:section>
        <p14:section name="There's More!" id="{2E16B512-814A-4DC1-A986-25475E10E0EF}">
          <p14:sldIdLst>
            <p14:sldId id="274"/>
            <p14:sldId id="309"/>
            <p14:sldId id="316"/>
            <p14:sldId id="313"/>
            <p14:sldId id="317"/>
            <p14:sldId id="323"/>
            <p14:sldId id="31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62" autoAdjust="0"/>
    <p:restoredTop sz="89871" autoAdjust="0"/>
  </p:normalViewPr>
  <p:slideViewPr>
    <p:cSldViewPr>
      <p:cViewPr varScale="1">
        <p:scale>
          <a:sx n="104" d="100"/>
          <a:sy n="104" d="100"/>
        </p:scale>
        <p:origin x="1230" y="90"/>
      </p:cViewPr>
      <p:guideLst>
        <p:guide orient="horz" pos="2160"/>
        <p:guide pos="2880"/>
      </p:guideLst>
    </p:cSldViewPr>
  </p:slideViewPr>
  <p:outlineViewPr>
    <p:cViewPr>
      <p:scale>
        <a:sx n="33" d="100"/>
        <a:sy n="33" d="100"/>
      </p:scale>
      <p:origin x="0" y="19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sz="quarter" idx="1"/>
          </p:nvPr>
        </p:nvSpPr>
        <p:spPr>
          <a:xfrm>
            <a:off x="3995217" y="0"/>
            <a:ext cx="3056414" cy="467072"/>
          </a:xfrm>
          <a:prstGeom prst="rect">
            <a:avLst/>
          </a:prstGeom>
        </p:spPr>
        <p:txBody>
          <a:bodyPr vert="horz" lIns="93497" tIns="46749" rIns="93497" bIns="46749" rtlCol="0"/>
          <a:lstStyle>
            <a:lvl1pPr algn="r">
              <a:defRPr sz="1200"/>
            </a:lvl1pPr>
          </a:lstStyle>
          <a:p>
            <a:fld id="{5985DE20-0280-424A-B78B-68D487301161}" type="datetimeFigureOut">
              <a:rPr lang="en-US" smtClean="0"/>
              <a:t>11/30/2018</a:t>
            </a:fld>
            <a:endParaRPr lang="en-US"/>
          </a:p>
        </p:txBody>
      </p:sp>
      <p:sp>
        <p:nvSpPr>
          <p:cNvPr id="4" name="Footer Placeholder 3"/>
          <p:cNvSpPr>
            <a:spLocks noGrp="1"/>
          </p:cNvSpPr>
          <p:nvPr>
            <p:ph type="ftr" sz="quarter" idx="2"/>
          </p:nvPr>
        </p:nvSpPr>
        <p:spPr>
          <a:xfrm>
            <a:off x="0" y="8842030"/>
            <a:ext cx="3056414" cy="467071"/>
          </a:xfrm>
          <a:prstGeom prst="rect">
            <a:avLst/>
          </a:prstGeom>
        </p:spPr>
        <p:txBody>
          <a:bodyPr vert="horz" lIns="93497" tIns="46749" rIns="93497" bIns="46749" rtlCol="0" anchor="b"/>
          <a:lstStyle>
            <a:lvl1pPr algn="l">
              <a:defRPr sz="1200"/>
            </a:lvl1pPr>
          </a:lstStyle>
          <a:p>
            <a:endParaRPr lang="en-US"/>
          </a:p>
        </p:txBody>
      </p:sp>
      <p:sp>
        <p:nvSpPr>
          <p:cNvPr id="5" name="Slide Number Placeholder 4"/>
          <p:cNvSpPr>
            <a:spLocks noGrp="1"/>
          </p:cNvSpPr>
          <p:nvPr>
            <p:ph type="sldNum" sz="quarter" idx="3"/>
          </p:nvPr>
        </p:nvSpPr>
        <p:spPr>
          <a:xfrm>
            <a:off x="3995217" y="8842030"/>
            <a:ext cx="3056414" cy="467071"/>
          </a:xfrm>
          <a:prstGeom prst="rect">
            <a:avLst/>
          </a:prstGeom>
        </p:spPr>
        <p:txBody>
          <a:bodyPr vert="horz" lIns="93497" tIns="46749" rIns="93497" bIns="46749" rtlCol="0" anchor="b"/>
          <a:lstStyle>
            <a:lvl1pPr algn="r">
              <a:defRPr sz="1200"/>
            </a:lvl1pPr>
          </a:lstStyle>
          <a:p>
            <a:fld id="{9B6BE1FC-513A-489E-9896-A78E1E07C791}" type="slidenum">
              <a:rPr lang="en-US" smtClean="0"/>
              <a:t>‹#›</a:t>
            </a:fld>
            <a:endParaRPr lang="en-US"/>
          </a:p>
        </p:txBody>
      </p:sp>
    </p:spTree>
    <p:extLst>
      <p:ext uri="{BB962C8B-B14F-4D97-AF65-F5344CB8AC3E}">
        <p14:creationId xmlns:p14="http://schemas.microsoft.com/office/powerpoint/2010/main" val="5859853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n-US" dirty="0"/>
          </a:p>
        </p:txBody>
      </p:sp>
      <p:sp>
        <p:nvSpPr>
          <p:cNvPr id="3" name="Date Placeholder 2"/>
          <p:cNvSpPr>
            <a:spLocks noGrp="1"/>
          </p:cNvSpPr>
          <p:nvPr>
            <p:ph type="dt" idx="1"/>
          </p:nvPr>
        </p:nvSpPr>
        <p:spPr>
          <a:xfrm>
            <a:off x="3995217" y="0"/>
            <a:ext cx="3056414" cy="465455"/>
          </a:xfrm>
          <a:prstGeom prst="rect">
            <a:avLst/>
          </a:prstGeom>
        </p:spPr>
        <p:txBody>
          <a:bodyPr vert="horz" lIns="93497" tIns="46749" rIns="93497" bIns="46749" rtlCol="0"/>
          <a:lstStyle>
            <a:lvl1pPr algn="r">
              <a:defRPr sz="1200"/>
            </a:lvl1pPr>
          </a:lstStyle>
          <a:p>
            <a:fld id="{00F830A1-3891-4B82-A120-081866556DA0}" type="datetimeFigureOut">
              <a:rPr lang="en-US" smtClean="0"/>
              <a:pPr/>
              <a:t>11/30/2018</a:t>
            </a:fld>
            <a:endParaRPr lang="en-US" dirty="0"/>
          </a:p>
        </p:txBody>
      </p:sp>
      <p:sp>
        <p:nvSpPr>
          <p:cNvPr id="4" name="Slide Image Placeholder 3"/>
          <p:cNvSpPr>
            <a:spLocks noGrp="1" noRot="1" noChangeAspect="1"/>
          </p:cNvSpPr>
          <p:nvPr>
            <p:ph type="sldImg" idx="2"/>
          </p:nvPr>
        </p:nvSpPr>
        <p:spPr>
          <a:xfrm>
            <a:off x="1200150" y="698500"/>
            <a:ext cx="4654550" cy="3490913"/>
          </a:xfrm>
          <a:prstGeom prst="rect">
            <a:avLst/>
          </a:prstGeom>
          <a:noFill/>
          <a:ln w="12700">
            <a:solidFill>
              <a:prstClr val="black"/>
            </a:solidFill>
          </a:ln>
        </p:spPr>
        <p:txBody>
          <a:bodyPr vert="horz" lIns="93497" tIns="46749" rIns="93497" bIns="46749" rtlCol="0" anchor="ctr"/>
          <a:lstStyle/>
          <a:p>
            <a:endParaRPr lang="en-US" dirty="0"/>
          </a:p>
        </p:txBody>
      </p:sp>
      <p:sp>
        <p:nvSpPr>
          <p:cNvPr id="5" name="Notes Placeholder 4"/>
          <p:cNvSpPr>
            <a:spLocks noGrp="1"/>
          </p:cNvSpPr>
          <p:nvPr>
            <p:ph type="body" sz="quarter" idx="3"/>
          </p:nvPr>
        </p:nvSpPr>
        <p:spPr>
          <a:xfrm>
            <a:off x="705327" y="4421823"/>
            <a:ext cx="5642610" cy="4189095"/>
          </a:xfrm>
          <a:prstGeom prst="rect">
            <a:avLst/>
          </a:prstGeom>
        </p:spPr>
        <p:txBody>
          <a:bodyPr vert="horz" lIns="93497" tIns="46749" rIns="93497" bIns="4674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56414" cy="465455"/>
          </a:xfrm>
          <a:prstGeom prst="rect">
            <a:avLst/>
          </a:prstGeom>
        </p:spPr>
        <p:txBody>
          <a:bodyPr vert="horz" lIns="93497" tIns="46749" rIns="93497" bIns="4674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95217" y="8842029"/>
            <a:ext cx="3056414" cy="465455"/>
          </a:xfrm>
          <a:prstGeom prst="rect">
            <a:avLst/>
          </a:prstGeom>
        </p:spPr>
        <p:txBody>
          <a:bodyPr vert="horz" lIns="93497" tIns="46749" rIns="93497" bIns="46749" rtlCol="0" anchor="b"/>
          <a:lstStyle>
            <a:lvl1pPr algn="r">
              <a:defRPr sz="1200"/>
            </a:lvl1pPr>
          </a:lstStyle>
          <a:p>
            <a:fld id="{58CC9574-A819-4FE4-99A7-1E27AD09ADC2}" type="slidenum">
              <a:rPr lang="en-US" smtClean="0"/>
              <a:pPr/>
              <a:t>‹#›</a:t>
            </a:fld>
            <a:endParaRPr lang="en-US" dirty="0"/>
          </a:p>
        </p:txBody>
      </p:sp>
    </p:spTree>
    <p:extLst>
      <p:ext uri="{BB962C8B-B14F-4D97-AF65-F5344CB8AC3E}">
        <p14:creationId xmlns:p14="http://schemas.microsoft.com/office/powerpoint/2010/main" val="3153595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8CC9574-A819-4FE4-99A7-1E27AD09ADC2}" type="slidenum">
              <a:rPr lang="en-US" smtClean="0"/>
              <a:pPr/>
              <a:t>1</a:t>
            </a:fld>
            <a:endParaRPr lang="en-US" dirty="0"/>
          </a:p>
        </p:txBody>
      </p:sp>
    </p:spTree>
    <p:extLst>
      <p:ext uri="{BB962C8B-B14F-4D97-AF65-F5344CB8AC3E}">
        <p14:creationId xmlns:p14="http://schemas.microsoft.com/office/powerpoint/2010/main" val="9718747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D77045-401A-4D5E-BFE3-54C21A8A6634}"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37841496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482302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654541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36836194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19</a:t>
            </a:fld>
            <a:endParaRPr lang="en-US" dirty="0"/>
          </a:p>
        </p:txBody>
      </p:sp>
    </p:spTree>
    <p:extLst>
      <p:ext uri="{BB962C8B-B14F-4D97-AF65-F5344CB8AC3E}">
        <p14:creationId xmlns:p14="http://schemas.microsoft.com/office/powerpoint/2010/main" val="39235494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37662107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4974">
              <a:defRPr/>
            </a:pPr>
            <a:r>
              <a:rPr lang="en-US" dirty="0" smtClean="0"/>
              <a:t>For anxiety to occur, you must encounter a situation in which you may be harmed. A final exam is certainly an activating situation. You could fail and have to attend summer school. An even greater harm is that a test may cause you to feel unsuccessful in that subject area – few feelings are more damaging!</a:t>
            </a:r>
          </a:p>
          <a:p>
            <a:pPr defTabSz="934974">
              <a:defRPr/>
            </a:pPr>
            <a:endParaRPr lang="en-US" dirty="0" smtClean="0"/>
          </a:p>
          <a:p>
            <a:pPr defTabSz="934974">
              <a:defRPr/>
            </a:pPr>
            <a:r>
              <a:rPr lang="en-US" dirty="0" smtClean="0"/>
              <a:t>When you are anxious, you do not advance directly from A-C. The situation itself does not create anxiety. The mediating factor is B – what you BELIEVE about the consequences of the situation. To be able to avoid test anxiety, you must be in control of what you think. Show what you know – or Cause you to fail!</a:t>
            </a:r>
          </a:p>
          <a:p>
            <a:pPr defTabSz="934974">
              <a:defRPr/>
            </a:pPr>
            <a:endParaRPr lang="en-US" dirty="0" smtClean="0"/>
          </a:p>
          <a:p>
            <a:pPr defTabSz="934974">
              <a:defRPr/>
            </a:pPr>
            <a:r>
              <a:rPr lang="en-US" dirty="0" smtClean="0"/>
              <a:t>When you are anxious, your thought processes are diminished. On a test, you may not be able to recall facts, organize your thoughts, analyze and summarize information, or develop conclusions. You need all of these skills to perform well on a test.</a:t>
            </a:r>
          </a:p>
          <a:p>
            <a:pPr defTabSz="934974">
              <a:defRP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21</a:t>
            </a:fld>
            <a:endParaRPr lang="en-US" dirty="0"/>
          </a:p>
        </p:txBody>
      </p:sp>
    </p:spTree>
    <p:extLst>
      <p:ext uri="{BB962C8B-B14F-4D97-AF65-F5344CB8AC3E}">
        <p14:creationId xmlns:p14="http://schemas.microsoft.com/office/powerpoint/2010/main" val="42537191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26</a:t>
            </a:fld>
            <a:endParaRPr lang="en-US" dirty="0"/>
          </a:p>
        </p:txBody>
      </p:sp>
    </p:spTree>
    <p:extLst>
      <p:ext uri="{BB962C8B-B14F-4D97-AF65-F5344CB8AC3E}">
        <p14:creationId xmlns:p14="http://schemas.microsoft.com/office/powerpoint/2010/main" val="227133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pPr/>
              <a:t>3</a:t>
            </a:fld>
            <a:endParaRPr lang="en-US" dirty="0"/>
          </a:p>
        </p:txBody>
      </p:sp>
    </p:spTree>
    <p:extLst>
      <p:ext uri="{BB962C8B-B14F-4D97-AF65-F5344CB8AC3E}">
        <p14:creationId xmlns:p14="http://schemas.microsoft.com/office/powerpoint/2010/main" val="3762173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4</a:t>
            </a:fld>
            <a:endParaRPr lang="en-US" dirty="0"/>
          </a:p>
        </p:txBody>
      </p:sp>
    </p:spTree>
    <p:extLst>
      <p:ext uri="{BB962C8B-B14F-4D97-AF65-F5344CB8AC3E}">
        <p14:creationId xmlns:p14="http://schemas.microsoft.com/office/powerpoint/2010/main" val="657369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789387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whole week leading up to</a:t>
            </a:r>
            <a:r>
              <a:rPr lang="en-US" baseline="0" dirty="0" smtClean="0"/>
              <a:t> the week of the 9</a:t>
            </a:r>
            <a:r>
              <a:rPr lang="en-US" baseline="30000" dirty="0" smtClean="0"/>
              <a:t>th</a:t>
            </a:r>
            <a:r>
              <a:rPr lang="en-US" baseline="0" dirty="0" smtClean="0"/>
              <a:t> should be spent organizing materials.</a:t>
            </a:r>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6</a:t>
            </a:fld>
            <a:endParaRPr lang="en-US" dirty="0"/>
          </a:p>
        </p:txBody>
      </p:sp>
    </p:spTree>
    <p:extLst>
      <p:ext uri="{BB962C8B-B14F-4D97-AF65-F5344CB8AC3E}">
        <p14:creationId xmlns:p14="http://schemas.microsoft.com/office/powerpoint/2010/main" val="982105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54455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4043802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6335329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831847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20548" y="20547"/>
            <a:ext cx="3498527" cy="2825393"/>
          </a:xfrm>
          <a:prstGeom prst="rect">
            <a:avLst/>
          </a:prstGeom>
        </p:spPr>
      </p:pic>
      <p:pic>
        <p:nvPicPr>
          <p:cNvPr id="8" name="Picture 7"/>
          <p:cNvPicPr>
            <a:picLocks noChangeAspect="1"/>
          </p:cNvPicPr>
          <p:nvPr userDrawn="1"/>
        </p:nvPicPr>
        <p:blipFill>
          <a:blip r:embed="rId3" cstate="print"/>
          <a:stretch>
            <a:fillRect/>
          </a:stretch>
        </p:blipFill>
        <p:spPr>
          <a:xfrm>
            <a:off x="3503486" y="20548"/>
            <a:ext cx="5624418" cy="2825496"/>
          </a:xfrm>
          <a:prstGeom prst="rect">
            <a:avLst/>
          </a:prstGeom>
        </p:spPr>
      </p:pic>
      <p:pic>
        <p:nvPicPr>
          <p:cNvPr id="9" name="Picture 8"/>
          <p:cNvPicPr>
            <a:picLocks noChangeAspect="1"/>
          </p:cNvPicPr>
          <p:nvPr userDrawn="1"/>
        </p:nvPicPr>
        <p:blipFill>
          <a:blip r:embed="rId4" cstate="print"/>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5" cstate="print"/>
          <a:stretch>
            <a:fillRect/>
          </a:stretch>
        </p:blipFill>
        <p:spPr>
          <a:xfrm>
            <a:off x="7662119" y="2819400"/>
            <a:ext cx="1461333" cy="2293850"/>
          </a:xfrm>
          <a:prstGeom prst="rect">
            <a:avLst/>
          </a:prstGeom>
        </p:spPr>
      </p:pic>
      <p:pic>
        <p:nvPicPr>
          <p:cNvPr id="11" name="Picture 10"/>
          <p:cNvPicPr>
            <a:picLocks/>
          </p:cNvPicPr>
          <p:nvPr userDrawn="1"/>
        </p:nvPicPr>
        <p:blipFill>
          <a:blip r:embed="rId6" cstate="print"/>
          <a:stretch>
            <a:fillRect/>
          </a:stretch>
        </p:blipFill>
        <p:spPr>
          <a:xfrm>
            <a:off x="20548" y="5089818"/>
            <a:ext cx="9098280" cy="1737360"/>
          </a:xfrm>
          <a:prstGeom prst="rect">
            <a:avLst/>
          </a:prstGeom>
        </p:spPr>
      </p:pic>
      <p:sp>
        <p:nvSpPr>
          <p:cNvPr id="14" name="Rectangle 13"/>
          <p:cNvSpPr/>
          <p:nvPr userDrawn="1"/>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47F28"/>
              </a:solidFill>
            </a:endParaRPr>
          </a:p>
        </p:txBody>
      </p:sp>
      <p:sp>
        <p:nvSpPr>
          <p:cNvPr id="4" name="Date Placeholder 3"/>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11/30/2018</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15" name="Text Placeholder 15"/>
          <p:cNvSpPr>
            <a:spLocks noGrp="1"/>
          </p:cNvSpPr>
          <p:nvPr>
            <p:ph type="body" sz="quarter" idx="14" hasCustomPrompt="1"/>
          </p:nvPr>
        </p:nvSpPr>
        <p:spPr>
          <a:xfrm>
            <a:off x="3581400" y="1295400"/>
            <a:ext cx="5105400" cy="1416269"/>
          </a:xfrm>
        </p:spPr>
        <p:txBody>
          <a:bodyPr anchor="b">
            <a:normAutofit/>
          </a:bodyPr>
          <a:lstStyle>
            <a:lvl1pPr algn="r">
              <a:buNone/>
              <a:defRPr lang="en-US" sz="2200" kern="1200" dirty="0" smtClean="0">
                <a:solidFill>
                  <a:schemeClr val="tx1">
                    <a:lumMod val="75000"/>
                    <a:lumOff val="25000"/>
                  </a:schemeClr>
                </a:solidFill>
                <a:latin typeface="Calibri" pitchFamily="34" charset="0"/>
                <a:ea typeface="+mn-ea"/>
                <a:cs typeface="+mn-cs"/>
              </a:defRPr>
            </a:lvl1pPr>
          </a:lstStyle>
          <a:p>
            <a:pPr lvl="0"/>
            <a:r>
              <a:rPr lang="en-US" dirty="0" smtClean="0"/>
              <a:t>Click to edit Master subtitle style</a:t>
            </a:r>
            <a:endParaRPr lang="en-US" dirty="0"/>
          </a:p>
        </p:txBody>
      </p:sp>
      <p:sp>
        <p:nvSpPr>
          <p:cNvPr id="2" name="Title 1"/>
          <p:cNvSpPr>
            <a:spLocks noGrp="1"/>
          </p:cNvSpPr>
          <p:nvPr>
            <p:ph type="title"/>
          </p:nvPr>
        </p:nvSpPr>
        <p:spPr>
          <a:xfrm>
            <a:off x="106344" y="4114800"/>
            <a:ext cx="7315200" cy="914400"/>
          </a:xfrm>
        </p:spPr>
        <p:txBody>
          <a:bodyPr anchor="b" anchorCtr="0">
            <a:normAutofit/>
          </a:bodyPr>
          <a:lstStyle>
            <a:lvl1pPr marL="0" indent="0">
              <a:defRPr lang="en-US" sz="3600" b="1" kern="1200" baseline="0">
                <a:solidFill>
                  <a:schemeClr val="bg1"/>
                </a:solidFill>
                <a:latin typeface="Arial" pitchFamily="34" charset="0"/>
                <a:ea typeface="+mn-ea"/>
                <a:cs typeface="Arial" pitchFamily="34" charset="0"/>
              </a:defRPr>
            </a:lvl1pPr>
          </a:lstStyle>
          <a:p>
            <a:pPr marL="342900" lvl="0" indent="-342900" algn="l" defTabSz="914400" rtl="0" eaLnBrk="1" latinLnBrk="0" hangingPunct="1">
              <a:spcBef>
                <a:spcPct val="20000"/>
              </a:spcBef>
              <a:buFont typeface="Arial" pitchFamily="34" charset="0"/>
              <a:buNone/>
            </a:pPr>
            <a:r>
              <a:rPr lang="en-US" smtClean="0"/>
              <a:t>Click to edit Master title style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ppt_y"/>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p">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Media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11/30/2018</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6" name="Rectangle 5"/>
          <p:cNvSpPr/>
          <p:nvPr userDrawn="1"/>
        </p:nvSpPr>
        <p:spPr>
          <a:xfrm>
            <a:off x="595263" y="4800600"/>
            <a:ext cx="4873752"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9" name="Media Placeholder 8"/>
          <p:cNvSpPr>
            <a:spLocks noGrp="1"/>
          </p:cNvSpPr>
          <p:nvPr>
            <p:ph type="media" sz="quarter" idx="13"/>
          </p:nvPr>
        </p:nvSpPr>
        <p:spPr>
          <a:xfrm>
            <a:off x="587022" y="838200"/>
            <a:ext cx="4873752" cy="3812822"/>
          </a:xfrm>
        </p:spPr>
        <p:txBody>
          <a:bodyPr/>
          <a:lstStyle>
            <a:lvl1pPr>
              <a:buNone/>
              <a:defRPr/>
            </a:lvl1pPr>
          </a:lstStyle>
          <a:p>
            <a:r>
              <a:rPr lang="en-US" smtClean="0"/>
              <a:t>Click icon to add media</a:t>
            </a:r>
            <a:endParaRPr lang="en-US" dirty="0"/>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a:buNone/>
              <a:defRPr sz="2400">
                <a:solidFill>
                  <a:schemeClr val="bg1"/>
                </a:solidFill>
              </a:defRPr>
            </a:lvl1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
        <p:nvSpPr>
          <p:cNvPr id="2" name="Title 1"/>
          <p:cNvSpPr>
            <a:spLocks noGrp="1"/>
          </p:cNvSpPr>
          <p:nvPr>
            <p:ph type="title"/>
          </p:nvPr>
        </p:nvSpPr>
        <p:spPr>
          <a:xfrm>
            <a:off x="1792288" y="4800600"/>
            <a:ext cx="5486400"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562600"/>
            <a:ext cx="5486400" cy="60960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11/30/2018</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and Vertical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58050E-B668-4FA7-85AD-C750C80A6E9B}" type="datetimeFigureOut">
              <a:rPr lang="en-US" smtClean="0"/>
              <a:pPr/>
              <a:t>11/30/2018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0D5ECE-8B49-45CD-BE81-EF81920D1969}" type="slidenum">
              <a:rPr lang="en-US" smtClean="0"/>
              <a:pPr/>
              <a:t>‹#›</a:t>
            </a:fld>
            <a:endParaRPr lang="en-US" dirty="0"/>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a:defRPr lang="en-US" sz="2800" b="1" kern="1200" baseline="0" dirty="0">
                <a:solidFill>
                  <a:schemeClr val="bg1"/>
                </a:solidFill>
                <a:latin typeface="+mn-lt"/>
                <a:ea typeface="+mn-ea"/>
                <a:cs typeface="+mn-cs"/>
              </a:defRPr>
            </a:lvl1pPr>
          </a:lstStyle>
          <a:p>
            <a:r>
              <a:rPr lang="en-US" dirty="0" smtClean="0"/>
              <a:t>    Click to edit Master title style</a:t>
            </a:r>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5105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11/30/2018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Blank">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
        <p:nvSpPr>
          <p:cNvPr id="2" name="Date Placeholder 1"/>
          <p:cNvSpPr>
            <a:spLocks noGrp="1"/>
          </p:cNvSpPr>
          <p:nvPr>
            <p:ph type="dt" sz="half" idx="10"/>
          </p:nvPr>
        </p:nvSpPr>
        <p:spPr/>
        <p:txBody>
          <a:bodyPr/>
          <a:lstStyle/>
          <a:p>
            <a:fld id="{2FF934E2-BBB6-4D34-BB01-078E9AA25260}" type="datetimeFigureOut">
              <a:rPr lang="en-US" smtClean="0"/>
              <a:pPr/>
              <a:t>11/30/2018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3820FCD-5F4C-4989-BE05-0A8208BCBC21}"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1800" y="1992354"/>
            <a:ext cx="5867400" cy="1970046"/>
          </a:xfrm>
        </p:spPr>
        <p:txBody>
          <a:bodyPr anchor="ctr">
            <a:normAutofit/>
          </a:bodyPr>
          <a:lstStyle>
            <a:lvl1pPr algn="l">
              <a:defRPr sz="3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381000" y="5105400"/>
            <a:ext cx="8229601" cy="375787"/>
          </a:xfrm>
        </p:spPr>
        <p:txBody>
          <a:bodyPr anchor="b">
            <a:normAutofit/>
          </a:bodyPr>
          <a:lstStyle>
            <a:lvl1pPr marL="0" indent="0" algn="r">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
        <p:nvSpPr>
          <p:cNvPr id="7" name="Oval 6"/>
          <p:cNvSpPr/>
          <p:nvPr userDrawn="1"/>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8" name="Rectangle 7"/>
          <p:cNvSpPr/>
          <p:nvPr userDrawn="1"/>
        </p:nvSpPr>
        <p:spPr>
          <a:xfrm>
            <a:off x="8686800" y="526537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sp>
        <p:nvSpPr>
          <p:cNvPr id="9"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cstate="print"/>
          <a:srcRect l="2599" r="5874" b="5262"/>
          <a:stretch/>
        </p:blipFill>
        <p:spPr>
          <a:xfrm>
            <a:off x="3530" y="5867400"/>
            <a:ext cx="9144000" cy="1053694"/>
          </a:xfrm>
          <a:prstGeom prst="rect">
            <a:avLst/>
          </a:prstGeom>
        </p:spPr>
      </p:pic>
      <p:sp>
        <p:nvSpPr>
          <p:cNvPr id="2" name="Title 1"/>
          <p:cNvSpPr>
            <a:spLocks noGrp="1"/>
          </p:cNvSpPr>
          <p:nvPr>
            <p:ph type="title"/>
          </p:nvPr>
        </p:nvSpPr>
        <p:spPr>
          <a:xfrm>
            <a:off x="436180" y="76200"/>
            <a:ext cx="8403020" cy="685800"/>
          </a:xfrm>
        </p:spPr>
        <p:txBody>
          <a:bodyPr anchor="ctr" anchorCtr="0">
            <a:normAutofit/>
          </a:bodyPr>
          <a:lstStyle>
            <a:lvl1pPr algn="l">
              <a:defRPr sz="3000" b="0">
                <a:solidFill>
                  <a:schemeClr val="tx1">
                    <a:lumMod val="85000"/>
                    <a:lumOff val="1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11/30/2018</a:t>
            </a:fld>
            <a:endParaRPr lang="en-US" dirty="0"/>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11/30/2018</a:t>
            </a:fld>
            <a:endParaRPr lang="en-US" dirty="0"/>
          </a:p>
        </p:txBody>
      </p:sp>
      <p:sp>
        <p:nvSpPr>
          <p:cNvPr id="4" name="Footer Placeholder 3"/>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
        <p:nvSpPr>
          <p:cNvPr id="6" name="Content Placeholder 2"/>
          <p:cNvSpPr>
            <a:spLocks noGrp="1"/>
          </p:cNvSpPr>
          <p:nvPr>
            <p:ph idx="1"/>
          </p:nvPr>
        </p:nvSpPr>
        <p:spPr>
          <a:xfrm>
            <a:off x="457200" y="1600200"/>
            <a:ext cx="8229600" cy="4525963"/>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999" y="1"/>
            <a:ext cx="7068015" cy="838200"/>
          </a:xfrm>
        </p:spPr>
        <p:txBody>
          <a:bodyPr anchor="b">
            <a:normAutofit/>
          </a:bodyPr>
          <a:lstStyle>
            <a:lvl1pPr algn="l">
              <a:defRPr sz="2800">
                <a:solidFill>
                  <a:schemeClr val="bg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76402"/>
            <a:ext cx="4038600" cy="3971455"/>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6400"/>
            <a:ext cx="4038600" cy="3971454"/>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258050E-B668-4FA7-85AD-C750C80A6E9B}" type="datetimeFigureOut">
              <a:rPr lang="en-US" smtClean="0"/>
              <a:pPr/>
              <a:t>11/30/2018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0D5ECE-8B49-45CD-BE81-EF81920D196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11/30/2018</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pic>
        <p:nvPicPr>
          <p:cNvPr id="6" name="Picture 5"/>
          <p:cNvPicPr>
            <a:picLocks noChangeAspect="1"/>
          </p:cNvPicPr>
          <p:nvPr userDrawn="1"/>
        </p:nvPicPr>
        <p:blipFill>
          <a:blip r:embed="rId3" cstate="print"/>
          <a:stretch>
            <a:fillRect/>
          </a:stretch>
        </p:blipFill>
        <p:spPr>
          <a:xfrm>
            <a:off x="0" y="762000"/>
            <a:ext cx="2445488" cy="2286000"/>
          </a:xfrm>
          <a:prstGeom prst="rect">
            <a:avLst/>
          </a:prstGeom>
        </p:spPr>
      </p:pic>
      <p:sp>
        <p:nvSpPr>
          <p:cNvPr id="2" name="Title 1"/>
          <p:cNvSpPr>
            <a:spLocks noGrp="1"/>
          </p:cNvSpPr>
          <p:nvPr>
            <p:ph type="title"/>
          </p:nvPr>
        </p:nvSpPr>
        <p:spPr>
          <a:xfrm>
            <a:off x="1124400" y="2077200"/>
            <a:ext cx="7010400" cy="1143000"/>
          </a:xfrm>
        </p:spPr>
        <p:txBody>
          <a:bodyPr/>
          <a:lstStyle>
            <a:lvl1pPr algn="l">
              <a:defRPr/>
            </a:lvl1p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Only: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58050E-B668-4FA7-85AD-C750C80A6E9B}" type="datetimeFigureOut">
              <a:rPr lang="en-US" smtClean="0"/>
              <a:pPr/>
              <a:t>11/30/2018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40D5ECE-8B49-45CD-BE81-EF81920D1969}" type="slidenum">
              <a:rPr lang="en-US" smtClean="0"/>
              <a:pPr/>
              <a:t>‹#›</a:t>
            </a:fld>
            <a:endParaRPr lang="en-US" dirty="0"/>
          </a:p>
        </p:txBody>
      </p:sp>
      <p:sp>
        <p:nvSpPr>
          <p:cNvPr id="6" name="Title 1"/>
          <p:cNvSpPr>
            <a:spLocks noGrp="1"/>
          </p:cNvSpPr>
          <p:nvPr>
            <p:ph type="title" hasCustomPrompt="1"/>
          </p:nvPr>
        </p:nvSpPr>
        <p:spPr>
          <a:xfrm>
            <a:off x="290400" y="3081000"/>
            <a:ext cx="8686800" cy="1095600"/>
          </a:xfrm>
        </p:spPr>
        <p:txBody>
          <a:bodyPr>
            <a:normAutofit/>
          </a:bodyPr>
          <a:lstStyle>
            <a:lvl1pPr algn="ctr">
              <a:defRPr lang="en-US" sz="4600" b="1" kern="1200" spc="-150" baseline="0" dirty="0" smtClean="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lang="en-US" dirty="0" smtClean="0"/>
              <a:t>Click to edit Master Title Style</a:t>
            </a:r>
            <a:endParaRPr lang="en-US" dirty="0"/>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a:buNone/>
              <a:defRPr lang="en-US" sz="2800" kern="1200" dirty="0" smtClean="0">
                <a:solidFill>
                  <a:srgbClr val="2E507A">
                    <a:alpha val="81000"/>
                  </a:srgb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with Text ">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11/30/2018</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7" name="Rectangle 6"/>
          <p:cNvSpPr/>
          <p:nvPr userDrawn="1"/>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lang="en-US" sz="4000" kern="1200" dirty="0">
                <a:solidFill>
                  <a:schemeClr val="bg1"/>
                </a:solidFill>
                <a:latin typeface="+mn-lt"/>
                <a:ea typeface="+mn-ea"/>
                <a:cs typeface="+mn-cs"/>
              </a:defRPr>
            </a:lvl1pPr>
          </a:lstStyle>
          <a:p>
            <a:r>
              <a:rPr lang="en-US" smtClean="0"/>
              <a:t>Click to edit Master title style</a:t>
            </a:r>
            <a:endParaRPr lang="en-US" dirty="0"/>
          </a:p>
        </p:txBody>
      </p:sp>
      <p:sp>
        <p:nvSpPr>
          <p:cNvPr id="10" name="Text Placeholder 15"/>
          <p:cNvSpPr>
            <a:spLocks noGrp="1"/>
          </p:cNvSpPr>
          <p:nvPr>
            <p:ph type="body" sz="quarter" idx="14" hasCustomPrompt="1"/>
          </p:nvPr>
        </p:nvSpPr>
        <p:spPr>
          <a:xfrm>
            <a:off x="4648200" y="664780"/>
            <a:ext cx="4191000" cy="381000"/>
          </a:xfrm>
        </p:spPr>
        <p:txBody>
          <a:bodyPr>
            <a:normAutofit/>
          </a:bodyPr>
          <a:lstStyle>
            <a:lvl1pPr algn="r">
              <a:buNone/>
              <a:defRPr lang="en-US" sz="1800" b="1" kern="1200" dirty="0" smtClean="0">
                <a:solidFill>
                  <a:schemeClr val="bg1">
                    <a:lumMod val="65000"/>
                  </a:schemeClr>
                </a:solidFill>
                <a:latin typeface="Calibri" pitchFamily="34" charset="0"/>
                <a:ea typeface="+mn-ea"/>
                <a:cs typeface="+mn-cs"/>
              </a:defRPr>
            </a:lvl1pPr>
          </a:lstStyle>
          <a:p>
            <a:pPr lvl="0"/>
            <a:r>
              <a:rPr lang="en-US" dirty="0" smtClean="0"/>
              <a:t>Click to edit Master subtitle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3008313" cy="82550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803650" y="609600"/>
            <a:ext cx="5111750" cy="5334000"/>
          </a:xfrm>
        </p:spPr>
        <p:txBody>
          <a:bodyPr/>
          <a:lstStyle>
            <a:lvl1pPr>
              <a:defRPr sz="28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28600" y="1435101"/>
            <a:ext cx="3008313" cy="3822699"/>
          </a:xfrm>
        </p:spPr>
        <p:txBody>
          <a:bodyPr/>
          <a:lstStyle>
            <a:lvl1pPr marL="0" indent="0">
              <a:buNone/>
              <a:defRPr sz="14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11/30/2018</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6" cstate="print"/>
          <a:srcRect l="2599" r="5874" b="5262"/>
          <a:stretch/>
        </p:blipFill>
        <p:spPr>
          <a:xfrm>
            <a:off x="3530" y="5867400"/>
            <a:ext cx="9144000" cy="105369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8050E-B668-4FA7-85AD-C750C80A6E9B}" type="datetimeFigureOut">
              <a:rPr lang="en-US" smtClean="0"/>
              <a:pPr/>
              <a:t>11/30/2018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0D5ECE-8B49-45CD-BE81-EF81920D1969}" type="slidenum">
              <a:rPr lang="en-US" smtClean="0"/>
              <a:pPr/>
              <a:t>‹#›</a:t>
            </a:fld>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61" r:id="rId4"/>
    <p:sldLayoutId id="2147483652" r:id="rId5"/>
    <p:sldLayoutId id="2147483654" r:id="rId6"/>
    <p:sldLayoutId id="2147483655" r:id="rId7"/>
    <p:sldLayoutId id="2147483660" r:id="rId8"/>
    <p:sldLayoutId id="2147483656" r:id="rId9"/>
    <p:sldLayoutId id="2147483676" r:id="rId10"/>
    <p:sldLayoutId id="2147483657" r:id="rId11"/>
    <p:sldLayoutId id="2147483658" r:id="rId12"/>
    <p:sldLayoutId id="2147483659" r:id="rId13"/>
    <p:sldLayoutId id="2147483663" r:id="rId14"/>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google.com/url?sa=i&amp;rct=j&amp;q=&amp;esrc=s&amp;source=images&amp;cd=&amp;cad=rja&amp;uact=8&amp;ved=0CAcQjRw&amp;url=https://twitter.com/houstonaplus&amp;ei=spV0VJf9DenuigL0soHQBg&amp;bvm=bv.80185997,d.cGE&amp;psig=AFQjCNE4s4NP6fM5tTVonMdUTjsvWm7P8A&amp;ust=1417012397656879" TargetMode="External"/><Relationship Id="rId3" Type="http://schemas.openxmlformats.org/officeDocument/2006/relationships/image" Target="../media/image24.jpeg"/><Relationship Id="rId7"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hyperlink" Target="http://www.google.com/url?sa=i&amp;rct=j&amp;q=&amp;esrc=s&amp;source=images&amp;cd=&amp;cad=rja&amp;uact=8&amp;ved=0CAcQjRw&amp;url=http://clipartpals.com/designs/people-silhouette&amp;ei=9ZB0VLmnIK-9iQKly4HICg&amp;bvm=bv.80185997,d.cGE&amp;psig=AFQjCNF-2bfbXa8ZjY8PG7p1dhc2FpN_4w&amp;ust=1417011658906448" TargetMode="External"/><Relationship Id="rId11" Type="http://schemas.openxmlformats.org/officeDocument/2006/relationships/image" Target="../media/image28.jpeg"/><Relationship Id="rId5" Type="http://schemas.openxmlformats.org/officeDocument/2006/relationships/image" Target="../media/image25.png"/><Relationship Id="rId10" Type="http://schemas.openxmlformats.org/officeDocument/2006/relationships/hyperlink" Target="http://www.google.com/url?sa=i&amp;rct=j&amp;q=&amp;esrc=s&amp;source=images&amp;cd=&amp;cad=rja&amp;uact=8&amp;ved=0CAcQjRw&amp;url=http://www.henriettalmoore.com/category/writing/gender/&amp;ei=0ZZ0VNnXOoTpiQK0p4DABg&amp;bvm=bv.80185997,d.cGE&amp;psig=AFQjCNGpspPoY2KTEI90mNfLZ_lBSAaXSA&amp;ust=1417013306350187" TargetMode="External"/><Relationship Id="rId4" Type="http://schemas.openxmlformats.org/officeDocument/2006/relationships/hyperlink" Target="http://www.google.com/url?sa=i&amp;rct=j&amp;q=&amp;esrc=s&amp;source=images&amp;cd=&amp;cad=rja&amp;uact=8&amp;ved=0CAcQjRw&amp;url=http://galleryhip.com/people-walking-silhouettes-away.html&amp;ei=VXNzVJnlDq-QigLUwIEo&amp;bvm=bv.80185997,d.cGU&amp;psig=AFQjCNHckh4an3Zz4fExFIo2t_PZ8j5_DA&amp;ust=1416938512737784" TargetMode="External"/><Relationship Id="rId9"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2.xml"/><Relationship Id="rId5" Type="http://schemas.openxmlformats.org/officeDocument/2006/relationships/image" Target="../media/image12.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tags" Target="../tags/tag3.xml"/><Relationship Id="rId6" Type="http://schemas.openxmlformats.org/officeDocument/2006/relationships/image" Target="../media/image29.jpeg"/><Relationship Id="rId5" Type="http://schemas.openxmlformats.org/officeDocument/2006/relationships/hyperlink" Target="http://www.google.com/url?sa=i&amp;rct=j&amp;q=&amp;esrc=s&amp;source=images&amp;cd=&amp;cad=rja&amp;uact=8&amp;ved=0CAcQjRw&amp;url=http://howtobecomesmarter.org/how-to-improve-concentration/&amp;ei=w5l0VI_7O-iGigKTiYC4Dg&amp;bvm=bv.80185997,d.cGE&amp;psig=AFQjCNE3JDVrRbqtjeMFellCamXkHdyikg&amp;ust=1417013852435567" TargetMode="Externa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hyperlink" Target="http://www.google.com/url?sa=i&amp;rct=j&amp;q=&amp;esrc=s&amp;source=images&amp;cd=&amp;cad=rja&amp;uact=8&amp;ved=0CAcQjRw&amp;url=http://prezi.com/ef6_7niepksu/abc-book-tia/&amp;ei=_ixuVLG8DLHViQLemIDIBQ&amp;bvm=bv.80185997,d.cGU&amp;psig=AFQjCNH4Jm5LsmfmWi2VZws25asU8HfDpA&amp;ust=1416592997205945"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9.jpeg"/><Relationship Id="rId4" Type="http://schemas.openxmlformats.org/officeDocument/2006/relationships/hyperlink" Target="http://www.google.com/url?sa=i&amp;rct=j&amp;q=&amp;esrc=s&amp;source=images&amp;cd=&amp;cad=rja&amp;uact=8&amp;ved=0CAcQjRw&amp;url=http://solpowerpeople.com/nabcep-test-taking-strategies/&amp;ei=g1tzVI6DD6KBiwKu6YHICg&amp;bvm=bv.80185997,d.cGU&amp;psig=AFQjCNHAtcEmlrH45BAWGZMa3rHBwqo05Q&amp;ust=1416932566244844"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3733800" y="1316420"/>
            <a:ext cx="4953000" cy="1416269"/>
          </a:xfrm>
        </p:spPr>
        <p:txBody>
          <a:bodyPr>
            <a:normAutofit/>
          </a:bodyPr>
          <a:lstStyle/>
          <a:p>
            <a:r>
              <a:rPr lang="en-US" dirty="0" smtClean="0"/>
              <a:t>THE LEC Presents</a:t>
            </a:r>
          </a:p>
        </p:txBody>
      </p:sp>
      <p:sp>
        <p:nvSpPr>
          <p:cNvPr id="5" name="Title 4"/>
          <p:cNvSpPr>
            <a:spLocks noGrp="1"/>
          </p:cNvSpPr>
          <p:nvPr>
            <p:ph type="title"/>
          </p:nvPr>
        </p:nvSpPr>
        <p:spPr>
          <a:xfrm>
            <a:off x="228600" y="3048000"/>
            <a:ext cx="7239000" cy="1828800"/>
          </a:xfrm>
        </p:spPr>
        <p:txBody>
          <a:bodyPr>
            <a:normAutofit/>
          </a:bodyPr>
          <a:lstStyle/>
          <a:p>
            <a:pPr algn="l"/>
            <a:r>
              <a:rPr lang="en-US" sz="2400" b="0" dirty="0">
                <a:solidFill>
                  <a:srgbClr val="262626"/>
                </a:solidFill>
              </a:rPr>
              <a:t/>
            </a:r>
            <a:br>
              <a:rPr lang="en-US" sz="2400" b="0" dirty="0">
                <a:solidFill>
                  <a:srgbClr val="262626"/>
                </a:solidFill>
              </a:rPr>
            </a:br>
            <a:r>
              <a:rPr lang="en-US" sz="4400" dirty="0"/>
              <a:t>Steps for </a:t>
            </a:r>
            <a:r>
              <a:rPr lang="en-US" sz="4400" dirty="0" smtClean="0"/>
              <a:t>Exam Success</a:t>
            </a:r>
            <a:endParaRPr lang="en-US" sz="4400" b="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1000" y="1981200"/>
            <a:ext cx="4953000" cy="4102373"/>
          </a:xfrm>
          <a:prstGeom prst="rect">
            <a:avLst/>
          </a:prstGeom>
          <a:noFill/>
        </p:spPr>
        <p:txBody>
          <a:bodyPr wrap="square" rtlCol="0">
            <a:normAutofit/>
          </a:bodyPr>
          <a:lstStyle/>
          <a:p>
            <a:pPr>
              <a:spcBef>
                <a:spcPts val="100"/>
              </a:spcBef>
            </a:pPr>
            <a:endParaRPr lang="en-US" sz="2000" dirty="0" smtClean="0">
              <a:solidFill>
                <a:prstClr val="white"/>
              </a:solidFill>
            </a:endParaRPr>
          </a:p>
          <a:p>
            <a:pPr>
              <a:spcBef>
                <a:spcPts val="100"/>
              </a:spcBef>
            </a:pPr>
            <a:r>
              <a:rPr lang="en-US" sz="2800" dirty="0" smtClean="0">
                <a:solidFill>
                  <a:prstClr val="white"/>
                </a:solidFill>
              </a:rPr>
              <a:t>Explaining  content material is a good way to reinforce what you know. The way your classmate describes material may help you develop your understanding. Make sure you have contact information for study-buddies in every class!</a:t>
            </a:r>
          </a:p>
          <a:p>
            <a:endParaRPr lang="en-US" sz="3200" dirty="0">
              <a:solidFill>
                <a:prstClr val="black"/>
              </a:solidFill>
            </a:endParaRPr>
          </a:p>
        </p:txBody>
      </p:sp>
      <p:sp>
        <p:nvSpPr>
          <p:cNvPr id="5" name="TextBox 4"/>
          <p:cNvSpPr txBox="1"/>
          <p:nvPr/>
        </p:nvSpPr>
        <p:spPr>
          <a:xfrm>
            <a:off x="381000" y="172492"/>
            <a:ext cx="4648200" cy="1481592"/>
          </a:xfrm>
          <a:prstGeom prst="rect">
            <a:avLst/>
          </a:prstGeom>
          <a:noFill/>
        </p:spPr>
        <p:txBody>
          <a:bodyPr wrap="square" rtlCol="0" anchor="b">
            <a:normAutofit/>
          </a:bodyPr>
          <a:lstStyle/>
          <a:p>
            <a:r>
              <a:rPr lang="en-US" sz="4400" b="1" dirty="0" smtClean="0">
                <a:solidFill>
                  <a:srgbClr val="7BCF27"/>
                </a:solidFill>
              </a:rPr>
              <a:t>Collaboration</a:t>
            </a:r>
            <a:endParaRPr lang="en-US" sz="4400" b="1" dirty="0">
              <a:solidFill>
                <a:srgbClr val="7BCF27"/>
              </a:solidFill>
            </a:endParaRPr>
          </a:p>
        </p:txBody>
      </p:sp>
      <p:sp>
        <p:nvSpPr>
          <p:cNvPr id="23" name="Oval 22"/>
          <p:cNvSpPr/>
          <p:nvPr/>
        </p:nvSpPr>
        <p:spPr>
          <a:xfrm>
            <a:off x="6488050" y="3994685"/>
            <a:ext cx="182880" cy="1828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p:cNvSpPr/>
          <p:nvPr/>
        </p:nvSpPr>
        <p:spPr>
          <a:xfrm>
            <a:off x="6488050" y="3993389"/>
            <a:ext cx="182880" cy="18288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p:cNvSpPr/>
          <p:nvPr/>
        </p:nvSpPr>
        <p:spPr>
          <a:xfrm>
            <a:off x="6485609" y="3995654"/>
            <a:ext cx="182880" cy="1828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p:cNvSpPr/>
          <p:nvPr/>
        </p:nvSpPr>
        <p:spPr>
          <a:xfrm>
            <a:off x="6483258" y="3993797"/>
            <a:ext cx="182880" cy="1828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2" name="Picture 4" descr="https://encrypted-tbn3.gstatic.com/images?q=tbn:ANd9GcTyr5bqN6n2_sZ2ZQaxhrnFnzJhRFT7rRDoitXl12GK_FmmzK575kWqdr0n">
            <a:hlinkClick r:id="rId4"/>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867400" y="283222"/>
            <a:ext cx="721118" cy="23075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encrypted-tbn2.gstatic.com/images?q=tbn:ANd9GcRzBzpRVWitsrguFdavpKCpBCFIk9aRHpzNpECYOiKu-ImIogPNxQ">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94281" y="572996"/>
            <a:ext cx="2114550" cy="21621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encrypted-tbn0.gstatic.com/images?q=tbn:ANd9GcQoEDCEDHR205a51ZRPgNO_S4rQXP9QPfYLl9-JDjwsMA3LgoUz">
            <a:hlinkClick r:id="rId8"/>
          </p:cNvPr>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5864051" y="3581400"/>
            <a:ext cx="1295400" cy="1295400"/>
          </a:xfrm>
          <a:prstGeom prst="rect">
            <a:avLst/>
          </a:prstGeom>
          <a:noFill/>
          <a:extLst>
            <a:ext uri="{909E8E84-426E-40DD-AFC4-6F175D3DCCD1}">
              <a14:hiddenFill xmlns:a14="http://schemas.microsoft.com/office/drawing/2010/main">
                <a:solidFill>
                  <a:srgbClr val="FFFFFF"/>
                </a:solidFill>
              </a14:hiddenFill>
            </a:ext>
          </a:extLst>
        </p:spPr>
      </p:pic>
      <p:sp>
        <p:nvSpPr>
          <p:cNvPr id="3" name="Up Arrow 2"/>
          <p:cNvSpPr/>
          <p:nvPr/>
        </p:nvSpPr>
        <p:spPr>
          <a:xfrm>
            <a:off x="6172200" y="2743200"/>
            <a:ext cx="408432" cy="7498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Up Arrow 17"/>
          <p:cNvSpPr/>
          <p:nvPr/>
        </p:nvSpPr>
        <p:spPr>
          <a:xfrm rot="2164203">
            <a:off x="7244050" y="2623319"/>
            <a:ext cx="408432" cy="92666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Up Arrow 18"/>
          <p:cNvSpPr/>
          <p:nvPr/>
        </p:nvSpPr>
        <p:spPr>
          <a:xfrm rot="5244115">
            <a:off x="7184408" y="4052295"/>
            <a:ext cx="408432" cy="7498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2" name="Picture 8" descr="https://encrypted-tbn3.gstatic.com/images?q=tbn:ANd9GcRaU6zD9oD_roHGFLTZJUYsoAre2I-_da9bLsxGoDA1FDMYDdsqWA">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72401" y="2929109"/>
            <a:ext cx="1355102" cy="221898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42" presetClass="path" presetSubtype="0" accel="50000" decel="50000" fill="hold" grpId="0" nodeType="withEffect">
                                  <p:stCondLst>
                                    <p:cond delay="0"/>
                                  </p:stCondLst>
                                  <p:childTnLst>
                                    <p:animMotion origin="layout" path="M 3.33333E-6 -1.11111E-6 L 0.13889 -1.11111E-6 " pathEditMode="relative" rAng="0" ptsTypes="AA">
                                      <p:cBhvr>
                                        <p:cTn id="10" dur="1500" fill="hold"/>
                                        <p:tgtEl>
                                          <p:spTgt spid="24"/>
                                        </p:tgtEl>
                                        <p:attrNameLst>
                                          <p:attrName>ppt_x</p:attrName>
                                          <p:attrName>ppt_y</p:attrName>
                                        </p:attrNameLst>
                                      </p:cBhvr>
                                      <p:rCtr x="69" y="0"/>
                                    </p:animMotion>
                                  </p:childTnLst>
                                </p:cTn>
                              </p:par>
                              <p:par>
                                <p:cTn id="11" presetID="42" presetClass="path" presetSubtype="0" accel="50000" decel="50000" fill="hold" grpId="0" nodeType="withEffect">
                                  <p:stCondLst>
                                    <p:cond delay="0"/>
                                  </p:stCondLst>
                                  <p:childTnLst>
                                    <p:animMotion origin="layout" path="M 3.33333E-6 -1.11111E-6 L 0.11788 -0.18403 " pathEditMode="relative" rAng="0" ptsTypes="AA">
                                      <p:cBhvr>
                                        <p:cTn id="12" dur="1500" fill="hold"/>
                                        <p:tgtEl>
                                          <p:spTgt spid="23"/>
                                        </p:tgtEl>
                                        <p:attrNameLst>
                                          <p:attrName>ppt_x</p:attrName>
                                          <p:attrName>ppt_y</p:attrName>
                                        </p:attrNameLst>
                                      </p:cBhvr>
                                      <p:rCtr x="59" y="-92"/>
                                    </p:animMotion>
                                  </p:childTnLst>
                                </p:cTn>
                              </p:par>
                            </p:childTnLst>
                          </p:cTn>
                        </p:par>
                        <p:par>
                          <p:cTn id="13" fill="hold">
                            <p:stCondLst>
                              <p:cond delay="1500"/>
                            </p:stCondLst>
                            <p:childTnLst>
                              <p:par>
                                <p:cTn id="14" presetID="10" presetClass="exit" presetSubtype="0" fill="hold" grpId="2" nodeType="afterEffect">
                                  <p:stCondLst>
                                    <p:cond delay="0"/>
                                  </p:stCondLst>
                                  <p:childTnLst>
                                    <p:animEffect transition="out" filter="fade">
                                      <p:cBhvr>
                                        <p:cTn id="15" dur="250"/>
                                        <p:tgtEl>
                                          <p:spTgt spid="24"/>
                                        </p:tgtEl>
                                      </p:cBhvr>
                                    </p:animEffect>
                                    <p:set>
                                      <p:cBhvr>
                                        <p:cTn id="16" dur="1" fill="hold">
                                          <p:stCondLst>
                                            <p:cond delay="249"/>
                                          </p:stCondLst>
                                        </p:cTn>
                                        <p:tgtEl>
                                          <p:spTgt spid="24"/>
                                        </p:tgtEl>
                                        <p:attrNameLst>
                                          <p:attrName>style.visibility</p:attrName>
                                        </p:attrNameLst>
                                      </p:cBhvr>
                                      <p:to>
                                        <p:strVal val="hidden"/>
                                      </p:to>
                                    </p:set>
                                  </p:childTnLst>
                                </p:cTn>
                              </p:par>
                              <p:par>
                                <p:cTn id="17" presetID="10" presetClass="exit" presetSubtype="0" fill="hold" grpId="2" nodeType="withEffect">
                                  <p:stCondLst>
                                    <p:cond delay="0"/>
                                  </p:stCondLst>
                                  <p:childTnLst>
                                    <p:animEffect transition="out" filter="fade">
                                      <p:cBhvr>
                                        <p:cTn id="18" dur="500"/>
                                        <p:tgtEl>
                                          <p:spTgt spid="23"/>
                                        </p:tgtEl>
                                      </p:cBhvr>
                                    </p:animEffect>
                                    <p:set>
                                      <p:cBhvr>
                                        <p:cTn id="19" dur="1" fill="hold">
                                          <p:stCondLst>
                                            <p:cond delay="499"/>
                                          </p:stCondLst>
                                        </p:cTn>
                                        <p:tgtEl>
                                          <p:spTgt spid="23"/>
                                        </p:tgtEl>
                                        <p:attrNameLst>
                                          <p:attrName>style.visibility</p:attrName>
                                        </p:attrNameLst>
                                      </p:cBhvr>
                                      <p:to>
                                        <p:strVal val="hidden"/>
                                      </p:to>
                                    </p:set>
                                  </p:childTnLst>
                                </p:cTn>
                              </p:par>
                              <p:par>
                                <p:cTn id="20" presetID="1" presetClass="entr" presetSubtype="0" fill="hold" grpId="1" nodeType="withEffect">
                                  <p:stCondLst>
                                    <p:cond delay="0"/>
                                  </p:stCondLst>
                                  <p:childTnLst>
                                    <p:set>
                                      <p:cBhvr>
                                        <p:cTn id="21" dur="1" fill="hold">
                                          <p:stCondLst>
                                            <p:cond delay="0"/>
                                          </p:stCondLst>
                                        </p:cTn>
                                        <p:tgtEl>
                                          <p:spTgt spid="26"/>
                                        </p:tgtEl>
                                        <p:attrNameLst>
                                          <p:attrName>style.visibility</p:attrName>
                                        </p:attrNameLst>
                                      </p:cBhvr>
                                      <p:to>
                                        <p:strVal val="visible"/>
                                      </p:to>
                                    </p:set>
                                  </p:childTnLst>
                                </p:cTn>
                              </p:par>
                              <p:par>
                                <p:cTn id="22" presetID="1" presetClass="entr" presetSubtype="0" fill="hold" grpId="1" nodeType="withEffect">
                                  <p:stCondLst>
                                    <p:cond delay="0"/>
                                  </p:stCondLst>
                                  <p:childTnLst>
                                    <p:set>
                                      <p:cBhvr>
                                        <p:cTn id="23" dur="1" fill="hold">
                                          <p:stCondLst>
                                            <p:cond delay="0"/>
                                          </p:stCondLst>
                                        </p:cTn>
                                        <p:tgtEl>
                                          <p:spTgt spid="27"/>
                                        </p:tgtEl>
                                        <p:attrNameLst>
                                          <p:attrName>style.visibility</p:attrName>
                                        </p:attrNameLst>
                                      </p:cBhvr>
                                      <p:to>
                                        <p:strVal val="visible"/>
                                      </p:to>
                                    </p:set>
                                  </p:childTnLst>
                                </p:cTn>
                              </p:par>
                              <p:par>
                                <p:cTn id="24" presetID="42" presetClass="path" presetSubtype="0" accel="50000" decel="50000" fill="hold" grpId="0" nodeType="withEffect">
                                  <p:stCondLst>
                                    <p:cond delay="0"/>
                                  </p:stCondLst>
                                  <p:childTnLst>
                                    <p:animMotion origin="layout" path="M 0.00035 0.00093 L -0.00261 -0.21911 " pathEditMode="relative" rAng="0" ptsTypes="AA">
                                      <p:cBhvr>
                                        <p:cTn id="25" dur="1500" fill="hold"/>
                                        <p:tgtEl>
                                          <p:spTgt spid="26"/>
                                        </p:tgtEl>
                                        <p:attrNameLst>
                                          <p:attrName>ppt_x</p:attrName>
                                          <p:attrName>ppt_y</p:attrName>
                                        </p:attrNameLst>
                                      </p:cBhvr>
                                      <p:rCtr x="-2" y="-110"/>
                                    </p:animMotion>
                                  </p:childTnLst>
                                </p:cTn>
                              </p:par>
                              <p:par>
                                <p:cTn id="26" presetID="42" presetClass="path" presetSubtype="0" accel="50000" decel="50000" fill="hold" grpId="0" nodeType="withEffect">
                                  <p:stCondLst>
                                    <p:cond delay="0"/>
                                  </p:stCondLst>
                                  <p:childTnLst>
                                    <p:animMotion origin="layout" path="M 0.00139 0.00046 L 0.11458 -0.18079 " pathEditMode="relative" rAng="0" ptsTypes="AA">
                                      <p:cBhvr>
                                        <p:cTn id="27" dur="1500" fill="hold"/>
                                        <p:tgtEl>
                                          <p:spTgt spid="27"/>
                                        </p:tgtEl>
                                        <p:attrNameLst>
                                          <p:attrName>ppt_x</p:attrName>
                                          <p:attrName>ppt_y</p:attrName>
                                        </p:attrNameLst>
                                      </p:cBhvr>
                                      <p:rCtr x="57" y="-91"/>
                                    </p:animMotion>
                                  </p:childTnLst>
                                </p:cTn>
                              </p:par>
                            </p:childTnLst>
                          </p:cTn>
                        </p:par>
                        <p:par>
                          <p:cTn id="28" fill="hold">
                            <p:stCondLst>
                              <p:cond delay="3000"/>
                            </p:stCondLst>
                            <p:childTnLst>
                              <p:par>
                                <p:cTn id="29" presetID="10" presetClass="exit" presetSubtype="0" fill="hold" grpId="2" nodeType="afterEffect">
                                  <p:stCondLst>
                                    <p:cond delay="0"/>
                                  </p:stCondLst>
                                  <p:childTnLst>
                                    <p:animEffect transition="out" filter="fade">
                                      <p:cBhvr>
                                        <p:cTn id="30" dur="500"/>
                                        <p:tgtEl>
                                          <p:spTgt spid="27"/>
                                        </p:tgtEl>
                                      </p:cBhvr>
                                    </p:animEffect>
                                    <p:set>
                                      <p:cBhvr>
                                        <p:cTn id="31" dur="1" fill="hold">
                                          <p:stCondLst>
                                            <p:cond delay="499"/>
                                          </p:stCondLst>
                                        </p:cTn>
                                        <p:tgtEl>
                                          <p:spTgt spid="27"/>
                                        </p:tgtEl>
                                        <p:attrNameLst>
                                          <p:attrName>style.visibility</p:attrName>
                                        </p:attrNameLst>
                                      </p:cBhvr>
                                      <p:to>
                                        <p:strVal val="hidden"/>
                                      </p:to>
                                    </p:set>
                                  </p:childTnLst>
                                </p:cTn>
                              </p:par>
                              <p:par>
                                <p:cTn id="32" presetID="10" presetClass="exit" presetSubtype="0" fill="hold" grpId="2" nodeType="withEffect">
                                  <p:stCondLst>
                                    <p:cond delay="0"/>
                                  </p:stCondLst>
                                  <p:childTnLst>
                                    <p:animEffect transition="out" filter="fade">
                                      <p:cBhvr>
                                        <p:cTn id="33" dur="500"/>
                                        <p:tgtEl>
                                          <p:spTgt spid="26"/>
                                        </p:tgtEl>
                                      </p:cBhvr>
                                    </p:animEffect>
                                    <p:set>
                                      <p:cBhvr>
                                        <p:cTn id="34"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3" grpId="2" animBg="1"/>
      <p:bldP spid="24" grpId="0" animBg="1"/>
      <p:bldP spid="24" grpId="1" animBg="1"/>
      <p:bldP spid="24" grpId="2" animBg="1"/>
      <p:bldP spid="26" grpId="0" animBg="1"/>
      <p:bldP spid="26" grpId="1" animBg="1"/>
      <p:bldP spid="26" grpId="2" animBg="1"/>
      <p:bldP spid="27" grpId="0" animBg="1"/>
      <p:bldP spid="27" grpId="1" animBg="1"/>
      <p:bldP spid="27" grpId="2"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Oval 3"/>
          <p:cNvSpPr/>
          <p:nvPr/>
        </p:nvSpPr>
        <p:spPr>
          <a:xfrm>
            <a:off x="762000" y="1946209"/>
            <a:ext cx="2057400" cy="2057400"/>
          </a:xfrm>
          <a:prstGeom prst="ellipse">
            <a:avLst/>
          </a:prstGeom>
          <a:gradFill>
            <a:gsLst>
              <a:gs pos="0">
                <a:srgbClr val="00B0F0"/>
              </a:gs>
              <a:gs pos="50000">
                <a:srgbClr val="399ECB"/>
              </a:gs>
              <a:gs pos="100000">
                <a:srgbClr val="0077D0"/>
              </a:gs>
            </a:gsLst>
            <a:path path="circle">
              <a:fillToRect l="50000" t="50000" r="50000" b="50000"/>
            </a:path>
          </a:gra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8" name="Oval 7"/>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17" name="TextBox 16"/>
          <p:cNvSpPr txBox="1"/>
          <p:nvPr/>
        </p:nvSpPr>
        <p:spPr>
          <a:xfrm>
            <a:off x="1159728" y="1531434"/>
            <a:ext cx="1219200" cy="2708434"/>
          </a:xfrm>
          <a:prstGeom prst="rect">
            <a:avLst/>
          </a:prstGeom>
          <a:noFill/>
        </p:spPr>
        <p:txBody>
          <a:bodyPr wrap="square" rtlCol="0">
            <a:spAutoFit/>
          </a:bodyPr>
          <a:lstStyle/>
          <a:p>
            <a:r>
              <a:rPr lang="en-US" sz="17000" b="1" dirty="0" smtClean="0">
                <a:solidFill>
                  <a:srgbClr val="2A7A9E">
                    <a:alpha val="40000"/>
                  </a:srgbClr>
                </a:solidFill>
                <a:cs typeface="Arial" pitchFamily="34" charset="0"/>
              </a:rPr>
              <a:t>2</a:t>
            </a:r>
            <a:endParaRPr lang="en-US" sz="17000" b="1" dirty="0">
              <a:solidFill>
                <a:srgbClr val="2A7A9E">
                  <a:alpha val="40000"/>
                </a:srgbClr>
              </a:solidFill>
              <a:cs typeface="Arial" pitchFamily="34" charset="0"/>
            </a:endParaRPr>
          </a:p>
        </p:txBody>
      </p:sp>
      <p:sp>
        <p:nvSpPr>
          <p:cNvPr id="9" name="Title 8"/>
          <p:cNvSpPr>
            <a:spLocks noGrp="1"/>
          </p:cNvSpPr>
          <p:nvPr>
            <p:ph type="title"/>
          </p:nvPr>
        </p:nvSpPr>
        <p:spPr/>
        <p:txBody>
          <a:bodyPr>
            <a:noAutofit/>
          </a:bodyPr>
          <a:lstStyle/>
          <a:p>
            <a:pPr lvl="0">
              <a:spcBef>
                <a:spcPts val="0"/>
              </a:spcBef>
            </a:pPr>
            <a:r>
              <a:rPr lang="en-US" sz="4000" cap="none" dirty="0" smtClean="0">
                <a:solidFill>
                  <a:prstClr val="black">
                    <a:lumMod val="85000"/>
                    <a:lumOff val="15000"/>
                  </a:prstClr>
                </a:solidFill>
                <a:ea typeface="+mn-ea"/>
                <a:cs typeface="+mn-cs"/>
              </a:rPr>
              <a:t>Step Two </a:t>
            </a:r>
            <a:r>
              <a:rPr lang="en-US" sz="4000" b="0" cap="none" dirty="0" smtClean="0">
                <a:solidFill>
                  <a:prstClr val="black">
                    <a:lumMod val="50000"/>
                    <a:lumOff val="50000"/>
                  </a:prstClr>
                </a:solidFill>
                <a:ea typeface="+mn-ea"/>
                <a:cs typeface="+mn-cs"/>
              </a:rPr>
              <a:t>How to Study</a:t>
            </a:r>
            <a:endParaRPr lang="en-US" sz="4000" b="0" cap="none" dirty="0">
              <a:solidFill>
                <a:prstClr val="black">
                  <a:lumMod val="50000"/>
                  <a:lumOff val="50000"/>
                </a:prstClr>
              </a:solidFill>
              <a:ea typeface="+mn-ea"/>
              <a:cs typeface="+mn-cs"/>
            </a:endParaRPr>
          </a:p>
        </p:txBody>
      </p:sp>
      <p:sp>
        <p:nvSpPr>
          <p:cNvPr id="10" name="Text Placeholder 9"/>
          <p:cNvSpPr>
            <a:spLocks noGrp="1"/>
          </p:cNvSpPr>
          <p:nvPr>
            <p:ph type="body" idx="1"/>
          </p:nvPr>
        </p:nvSpPr>
        <p:spPr/>
        <p:txBody>
          <a:bodyPr/>
          <a:lstStyle/>
          <a:p>
            <a:pPr lvl="0">
              <a:spcBef>
                <a:spcPts val="0"/>
              </a:spcBef>
            </a:pPr>
            <a:endParaRPr lang="en-US" sz="1700" b="1" dirty="0">
              <a:solidFill>
                <a:prstClr val="black">
                  <a:lumMod val="75000"/>
                  <a:lumOff val="2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5" cstate="print"/>
          <a:stretch>
            <a:fillRect/>
          </a:stretch>
        </p:blipFill>
        <p:spPr>
          <a:xfrm>
            <a:off x="0" y="762000"/>
            <a:ext cx="2445488" cy="2286000"/>
          </a:xfrm>
          <a:prstGeom prst="rect">
            <a:avLst/>
          </a:prstGeom>
        </p:spPr>
      </p:pic>
      <p:sp>
        <p:nvSpPr>
          <p:cNvPr id="4" name="TextBox 3"/>
          <p:cNvSpPr txBox="1"/>
          <p:nvPr/>
        </p:nvSpPr>
        <p:spPr>
          <a:xfrm>
            <a:off x="1228724" y="1752601"/>
            <a:ext cx="7839076" cy="926420"/>
          </a:xfrm>
          <a:prstGeom prst="rect">
            <a:avLst/>
          </a:prstGeom>
          <a:noFill/>
        </p:spPr>
        <p:txBody>
          <a:bodyPr wrap="square" rtlCol="0" anchor="b" anchorCtr="0">
            <a:normAutofit/>
          </a:bodyPr>
          <a:lstStyle/>
          <a:p>
            <a:r>
              <a:rPr lang="en-US" sz="2400" dirty="0" smtClean="0">
                <a:solidFill>
                  <a:prstClr val="black">
                    <a:lumMod val="50000"/>
                    <a:lumOff val="50000"/>
                  </a:prstClr>
                </a:solidFill>
              </a:rPr>
              <a:t>Once you’ve organized the materials, you can focus on strengthening…</a:t>
            </a:r>
            <a:endParaRPr lang="en-US" sz="2400" dirty="0">
              <a:solidFill>
                <a:prstClr val="black">
                  <a:lumMod val="50000"/>
                  <a:lumOff val="50000"/>
                </a:prstClr>
              </a:solidFill>
            </a:endParaRPr>
          </a:p>
        </p:txBody>
      </p:sp>
      <p:sp>
        <p:nvSpPr>
          <p:cNvPr id="7" name="Title 6"/>
          <p:cNvSpPr>
            <a:spLocks noGrp="1"/>
          </p:cNvSpPr>
          <p:nvPr>
            <p:ph type="title"/>
          </p:nvPr>
        </p:nvSpPr>
        <p:spPr>
          <a:xfrm>
            <a:off x="685800" y="2858933"/>
            <a:ext cx="8229600" cy="2359335"/>
          </a:xfrm>
        </p:spPr>
        <p:txBody>
          <a:bodyPr wrap="square" tIns="0" bIns="0" anchor="t" anchorCtr="0">
            <a:normAutofit fontScale="90000"/>
          </a:bodyPr>
          <a:lstStyle/>
          <a:p>
            <a:pPr algn="ctr"/>
            <a:r>
              <a:rPr lang="en-US" sz="7800" b="1" dirty="0" smtClean="0">
                <a:solidFill>
                  <a:prstClr val="black">
                    <a:lumMod val="85000"/>
                    <a:lumOff val="15000"/>
                  </a:prstClr>
                </a:solidFill>
                <a:latin typeface="+mn-lt"/>
              </a:rPr>
              <a:t>Your CONCENTRATION!</a:t>
            </a:r>
            <a:endParaRPr lang="en-US" sz="7800" dirty="0">
              <a:latin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414867"/>
            <a:ext cx="9144001" cy="457200"/>
          </a:xfrm>
        </p:spPr>
        <p:txBody>
          <a:bodyPr>
            <a:noAutofit/>
          </a:bodyPr>
          <a:lstStyle/>
          <a:p>
            <a:r>
              <a:rPr lang="en-US" dirty="0">
                <a:solidFill>
                  <a:prstClr val="white"/>
                </a:solidFill>
              </a:rPr>
              <a:t> </a:t>
            </a:r>
            <a:r>
              <a:rPr lang="en-US" dirty="0" smtClean="0">
                <a:solidFill>
                  <a:prstClr val="white"/>
                </a:solidFill>
              </a:rPr>
              <a:t>    Concentrate!</a:t>
            </a:r>
            <a:endParaRPr lang="en-US" dirty="0"/>
          </a:p>
        </p:txBody>
      </p:sp>
      <p:pic>
        <p:nvPicPr>
          <p:cNvPr id="2054" name="Picture 6" descr="https://encrypted-tbn3.gstatic.com/images?q=tbn:ANd9GcQHuBT22TcCCYVyBqmFkLEyy_fCw96z-Ffazpa0JPb2l-5ex73f">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1142127"/>
            <a:ext cx="3429314" cy="228412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267200" y="1072277"/>
            <a:ext cx="4876800" cy="2369880"/>
          </a:xfrm>
          <a:prstGeom prst="rect">
            <a:avLst/>
          </a:prstGeom>
          <a:noFill/>
        </p:spPr>
        <p:txBody>
          <a:bodyPr wrap="square" rtlCol="0">
            <a:spAutoFit/>
          </a:bodyPr>
          <a:lstStyle/>
          <a:p>
            <a:r>
              <a:rPr lang="en-US" sz="2800" b="1" u="sng" dirty="0">
                <a:solidFill>
                  <a:schemeClr val="accent4">
                    <a:lumMod val="50000"/>
                  </a:schemeClr>
                </a:solidFill>
              </a:rPr>
              <a:t>3</a:t>
            </a:r>
            <a:r>
              <a:rPr lang="en-US" sz="2800" b="1" u="sng" dirty="0" smtClean="0">
                <a:solidFill>
                  <a:schemeClr val="accent4">
                    <a:lumMod val="50000"/>
                  </a:schemeClr>
                </a:solidFill>
              </a:rPr>
              <a:t>0:10 RULE</a:t>
            </a:r>
          </a:p>
          <a:p>
            <a:pPr marL="285750" indent="-285750">
              <a:buFont typeface="Arial" panose="020B0604020202020204" pitchFamily="34" charset="0"/>
              <a:buChar char="•"/>
            </a:pPr>
            <a:r>
              <a:rPr lang="en-US" sz="2000" dirty="0" smtClean="0"/>
              <a:t>Set a timer for 30 minutes (preferably not one on your phone).</a:t>
            </a:r>
          </a:p>
          <a:p>
            <a:pPr marL="285750" indent="-285750">
              <a:buFont typeface="Arial" panose="020B0604020202020204" pitchFamily="34" charset="0"/>
              <a:buChar char="•"/>
            </a:pPr>
            <a:r>
              <a:rPr lang="en-US" sz="2000" dirty="0" smtClean="0"/>
              <a:t>STUDY until the timer goes off.</a:t>
            </a:r>
          </a:p>
          <a:p>
            <a:pPr marL="285750" indent="-285750">
              <a:buFont typeface="Arial" panose="020B0604020202020204" pitchFamily="34" charset="0"/>
              <a:buChar char="•"/>
            </a:pPr>
            <a:r>
              <a:rPr lang="en-US" sz="2000" dirty="0"/>
              <a:t>Set the </a:t>
            </a:r>
            <a:r>
              <a:rPr lang="en-US" sz="2000" dirty="0" smtClean="0"/>
              <a:t>timer </a:t>
            </a:r>
            <a:r>
              <a:rPr lang="en-US" sz="2000" dirty="0"/>
              <a:t>for </a:t>
            </a:r>
            <a:r>
              <a:rPr lang="en-US" sz="2000" dirty="0" smtClean="0"/>
              <a:t>10 minutes (max) break.</a:t>
            </a:r>
          </a:p>
          <a:p>
            <a:pPr marL="285750" indent="-285750">
              <a:buFont typeface="Arial" panose="020B0604020202020204" pitchFamily="34" charset="0"/>
              <a:buChar char="•"/>
            </a:pPr>
            <a:r>
              <a:rPr lang="en-US" sz="2000" dirty="0" smtClean="0"/>
              <a:t>Your break should not involve screen time.</a:t>
            </a:r>
          </a:p>
          <a:p>
            <a:pPr marL="285750" indent="-285750">
              <a:buFont typeface="Arial" panose="020B0604020202020204" pitchFamily="34" charset="0"/>
              <a:buChar char="•"/>
            </a:pPr>
            <a:r>
              <a:rPr lang="en-US" sz="2000" dirty="0" smtClean="0"/>
              <a:t>REPEAT.</a:t>
            </a:r>
            <a:endParaRPr lang="en-US" sz="2000" dirty="0"/>
          </a:p>
        </p:txBody>
      </p:sp>
      <p:sp>
        <p:nvSpPr>
          <p:cNvPr id="6" name="Rectangle 5"/>
          <p:cNvSpPr/>
          <p:nvPr/>
        </p:nvSpPr>
        <p:spPr>
          <a:xfrm>
            <a:off x="495719" y="3733800"/>
            <a:ext cx="4572000" cy="707886"/>
          </a:xfrm>
          <a:prstGeom prst="rect">
            <a:avLst/>
          </a:prstGeom>
        </p:spPr>
        <p:txBody>
          <a:bodyPr>
            <a:spAutoFit/>
          </a:bodyPr>
          <a:lstStyle/>
          <a:p>
            <a:r>
              <a:rPr lang="en-US" sz="2000" b="1" dirty="0">
                <a:solidFill>
                  <a:schemeClr val="accent4">
                    <a:lumMod val="50000"/>
                  </a:schemeClr>
                </a:solidFill>
              </a:rPr>
              <a:t>We all have the ability to concentrate -- sometimes.</a:t>
            </a:r>
          </a:p>
        </p:txBody>
      </p:sp>
      <p:sp>
        <p:nvSpPr>
          <p:cNvPr id="7" name="TextBox 6"/>
          <p:cNvSpPr txBox="1"/>
          <p:nvPr/>
        </p:nvSpPr>
        <p:spPr>
          <a:xfrm>
            <a:off x="495719" y="4572000"/>
            <a:ext cx="8419681" cy="1569660"/>
          </a:xfrm>
          <a:prstGeom prst="rect">
            <a:avLst/>
          </a:prstGeom>
          <a:noFill/>
        </p:spPr>
        <p:txBody>
          <a:bodyPr wrap="square" rtlCol="0">
            <a:spAutoFit/>
          </a:bodyPr>
          <a:lstStyle/>
          <a:p>
            <a:r>
              <a:rPr lang="en-US" sz="2400" b="1" dirty="0"/>
              <a:t>But at other times,</a:t>
            </a:r>
            <a:r>
              <a:rPr lang="en-US" sz="2400" dirty="0"/>
              <a:t> </a:t>
            </a:r>
          </a:p>
          <a:p>
            <a:pPr marL="285750" indent="-285750">
              <a:buFont typeface="Arial" panose="020B0604020202020204" pitchFamily="34" charset="0"/>
              <a:buChar char="•"/>
            </a:pPr>
            <a:r>
              <a:rPr lang="en-US" sz="2400" dirty="0"/>
              <a:t>Your mind wanders from one thing to </a:t>
            </a:r>
            <a:r>
              <a:rPr lang="en-US" sz="2400" dirty="0" smtClean="0"/>
              <a:t>another. </a:t>
            </a:r>
            <a:endParaRPr lang="en-US" sz="2400" dirty="0"/>
          </a:p>
          <a:p>
            <a:pPr marL="285750" indent="-285750">
              <a:buFont typeface="Arial" panose="020B0604020202020204" pitchFamily="34" charset="0"/>
              <a:buChar char="•"/>
            </a:pPr>
            <a:r>
              <a:rPr lang="en-US" sz="2400" dirty="0" smtClean="0"/>
              <a:t>Outside </a:t>
            </a:r>
            <a:r>
              <a:rPr lang="en-US" sz="2400" dirty="0"/>
              <a:t>distractions take you away before you know </a:t>
            </a:r>
            <a:r>
              <a:rPr lang="en-US" sz="2400" dirty="0" smtClean="0"/>
              <a:t>it. </a:t>
            </a:r>
            <a:endParaRPr lang="en-US" sz="2400" dirty="0"/>
          </a:p>
          <a:p>
            <a:pPr marL="285750" indent="-285750">
              <a:buFont typeface="Arial" panose="020B0604020202020204" pitchFamily="34" charset="0"/>
              <a:buChar char="•"/>
            </a:pPr>
            <a:r>
              <a:rPr lang="en-US" sz="2400" dirty="0"/>
              <a:t>The material is boring, difficult, and/or not interesting to you.</a:t>
            </a:r>
          </a:p>
        </p:txBody>
      </p:sp>
      <p:sp>
        <p:nvSpPr>
          <p:cNvPr id="4" name="AutoShape 2" descr="Image result for concentra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concentration"/>
          <p:cNvSpPr>
            <a:spLocks noChangeAspect="1" noChangeArrowheads="1"/>
          </p:cNvSpPr>
          <p:nvPr/>
        </p:nvSpPr>
        <p:spPr bwMode="auto">
          <a:xfrm>
            <a:off x="2239590" y="77216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9" name="Title 18"/>
          <p:cNvSpPr>
            <a:spLocks noGrp="1"/>
          </p:cNvSpPr>
          <p:nvPr>
            <p:ph type="title"/>
          </p:nvPr>
        </p:nvSpPr>
        <p:spPr>
          <a:xfrm>
            <a:off x="445911" y="76200"/>
            <a:ext cx="8229600" cy="1143000"/>
          </a:xfrm>
        </p:spPr>
        <p:txBody>
          <a:bodyPr>
            <a:normAutofit/>
          </a:bodyPr>
          <a:lstStyle/>
          <a:p>
            <a:pPr lvl="0">
              <a:spcBef>
                <a:spcPts val="0"/>
              </a:spcBef>
            </a:pPr>
            <a:r>
              <a:rPr lang="en-US" b="1" dirty="0" smtClean="0">
                <a:solidFill>
                  <a:prstClr val="black">
                    <a:lumMod val="85000"/>
                    <a:lumOff val="15000"/>
                  </a:prstClr>
                </a:solidFill>
                <a:ea typeface="+mn-ea"/>
                <a:cs typeface="+mn-cs"/>
              </a:rPr>
              <a:t>Control </a:t>
            </a:r>
            <a:r>
              <a:rPr lang="en-US" b="1" dirty="0" smtClean="0">
                <a:ea typeface="+mn-ea"/>
                <a:cs typeface="+mn-cs"/>
              </a:rPr>
              <a:t>This!</a:t>
            </a:r>
            <a:endParaRPr lang="en-US" b="1" dirty="0"/>
          </a:p>
        </p:txBody>
      </p:sp>
      <p:sp>
        <p:nvSpPr>
          <p:cNvPr id="2" name="TextBox 1"/>
          <p:cNvSpPr txBox="1"/>
          <p:nvPr/>
        </p:nvSpPr>
        <p:spPr>
          <a:xfrm>
            <a:off x="674511" y="990600"/>
            <a:ext cx="7772400" cy="5139869"/>
          </a:xfrm>
          <a:prstGeom prst="rect">
            <a:avLst/>
          </a:prstGeom>
          <a:noFill/>
        </p:spPr>
        <p:txBody>
          <a:bodyPr wrap="square" rtlCol="0">
            <a:spAutoFit/>
          </a:bodyPr>
          <a:lstStyle/>
          <a:p>
            <a:pPr marL="285750" lvl="0" indent="-285750">
              <a:buFont typeface="Wingdings" panose="05000000000000000000" pitchFamily="2" charset="2"/>
              <a:buChar char="Ø"/>
            </a:pPr>
            <a:r>
              <a:rPr lang="en-US" sz="2800" b="1" dirty="0" smtClean="0"/>
              <a:t>Study space</a:t>
            </a:r>
            <a:r>
              <a:rPr lang="en-US" sz="2800" dirty="0"/>
              <a:t/>
            </a:r>
            <a:br>
              <a:rPr lang="en-US" sz="2800" dirty="0"/>
            </a:br>
            <a:endParaRPr lang="en-US" sz="2800" dirty="0"/>
          </a:p>
          <a:p>
            <a:pPr marL="285750" lvl="0" indent="-285750">
              <a:buFont typeface="Wingdings" panose="05000000000000000000" pitchFamily="2" charset="2"/>
              <a:buChar char="Ø"/>
            </a:pPr>
            <a:r>
              <a:rPr lang="en-US" sz="2800" b="1" dirty="0"/>
              <a:t>Stick to a routine, efficient study schedule</a:t>
            </a:r>
            <a:br>
              <a:rPr lang="en-US" sz="2800" b="1" dirty="0"/>
            </a:br>
            <a:endParaRPr lang="en-US" sz="2800" dirty="0"/>
          </a:p>
          <a:p>
            <a:pPr marL="285750" lvl="0" indent="-285750">
              <a:buFont typeface="Wingdings" panose="05000000000000000000" pitchFamily="2" charset="2"/>
              <a:buChar char="Ø"/>
            </a:pPr>
            <a:r>
              <a:rPr lang="en-US" sz="2800" b="1" dirty="0" smtClean="0"/>
              <a:t>Focus</a:t>
            </a:r>
          </a:p>
          <a:p>
            <a:pPr marL="742950" lvl="1" indent="-285750">
              <a:buFont typeface="Wingdings" panose="05000000000000000000" pitchFamily="2" charset="2"/>
              <a:buChar char="Ø"/>
            </a:pPr>
            <a:r>
              <a:rPr lang="en-US" sz="2800" b="1" dirty="0" smtClean="0"/>
              <a:t>Manipulate study material</a:t>
            </a:r>
            <a:r>
              <a:rPr lang="en-US" sz="2800" dirty="0"/>
              <a:t/>
            </a:r>
            <a:br>
              <a:rPr lang="en-US" sz="2800" dirty="0"/>
            </a:br>
            <a:endParaRPr lang="en-US" sz="2800" dirty="0"/>
          </a:p>
          <a:p>
            <a:pPr marL="285750" lvl="0" indent="-285750">
              <a:buFont typeface="Wingdings" panose="05000000000000000000" pitchFamily="2" charset="2"/>
              <a:buChar char="Ø"/>
            </a:pPr>
            <a:r>
              <a:rPr lang="en-US" sz="2800" b="1" dirty="0"/>
              <a:t>Vary your study activities</a:t>
            </a:r>
            <a:br>
              <a:rPr lang="en-US" sz="2800" b="1" dirty="0"/>
            </a:br>
            <a:endParaRPr lang="en-US" sz="2800" dirty="0"/>
          </a:p>
          <a:p>
            <a:pPr marL="285750" lvl="0" indent="-285750">
              <a:buFont typeface="Wingdings" panose="05000000000000000000" pitchFamily="2" charset="2"/>
              <a:buChar char="Ø"/>
            </a:pPr>
            <a:r>
              <a:rPr lang="en-US" sz="2800" b="1" dirty="0"/>
              <a:t>Take regular, scheduled breaks that fit </a:t>
            </a:r>
            <a:r>
              <a:rPr lang="en-US" sz="2800" b="1" dirty="0" smtClean="0"/>
              <a:t>your interests</a:t>
            </a:r>
            <a:r>
              <a:rPr lang="en-US" sz="2000" b="1" dirty="0"/>
              <a:t/>
            </a:r>
            <a:br>
              <a:rPr lang="en-US" sz="2000" b="1" dirty="0"/>
            </a:br>
            <a:endParaRPr lang="en-US" sz="20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ext Placeholder 1"/>
          <p:cNvSpPr>
            <a:spLocks noGrp="1"/>
          </p:cNvSpPr>
          <p:nvPr>
            <p:ph type="body" orient="vert" idx="1"/>
          </p:nvPr>
        </p:nvSpPr>
        <p:spPr>
          <a:xfrm rot="16200000">
            <a:off x="1638300" y="-495303"/>
            <a:ext cx="5791201" cy="8915400"/>
          </a:xfrm>
        </p:spPr>
        <p:txBody>
          <a:bodyPr>
            <a:normAutofit/>
          </a:bodyPr>
          <a:lstStyle/>
          <a:p>
            <a:r>
              <a:rPr lang="en-US" b="1" u="sng" dirty="0" smtClean="0"/>
              <a:t>S</a:t>
            </a:r>
            <a:r>
              <a:rPr lang="en-US" dirty="0" smtClean="0"/>
              <a:t>urvey: Review </a:t>
            </a:r>
            <a:r>
              <a:rPr lang="en-US" dirty="0"/>
              <a:t>the text to gain initial meaning from the headings, bolded text, and charts.</a:t>
            </a:r>
            <a:r>
              <a:rPr lang="en-US" dirty="0" smtClean="0"/>
              <a:t> </a:t>
            </a:r>
          </a:p>
          <a:p>
            <a:pPr marL="0" indent="0">
              <a:buNone/>
            </a:pPr>
            <a:endParaRPr lang="en-US" dirty="0" smtClean="0"/>
          </a:p>
          <a:p>
            <a:r>
              <a:rPr lang="en-US" b="1" u="sng" dirty="0"/>
              <a:t>Q</a:t>
            </a:r>
            <a:r>
              <a:rPr lang="en-US" dirty="0"/>
              <a:t>uestion: </a:t>
            </a:r>
            <a:r>
              <a:rPr lang="en-US" dirty="0" smtClean="0"/>
              <a:t>Generate questions </a:t>
            </a:r>
            <a:r>
              <a:rPr lang="en-US" dirty="0"/>
              <a:t>about </a:t>
            </a:r>
            <a:r>
              <a:rPr lang="en-US" dirty="0" smtClean="0"/>
              <a:t>the reading </a:t>
            </a:r>
            <a:r>
              <a:rPr lang="en-US" dirty="0"/>
              <a:t>from previewing it</a:t>
            </a:r>
            <a:r>
              <a:rPr lang="en-US" dirty="0" smtClean="0"/>
              <a:t>.</a:t>
            </a:r>
          </a:p>
          <a:p>
            <a:pPr marL="0" indent="0">
              <a:buNone/>
            </a:pPr>
            <a:endParaRPr lang="en-US" dirty="0"/>
          </a:p>
          <a:p>
            <a:r>
              <a:rPr lang="en-US" b="1" u="sng" dirty="0"/>
              <a:t>R</a:t>
            </a:r>
            <a:r>
              <a:rPr lang="en-US" dirty="0"/>
              <a:t>ead: </a:t>
            </a:r>
            <a:r>
              <a:rPr lang="en-US" dirty="0" smtClean="0"/>
              <a:t>Look for </a:t>
            </a:r>
            <a:r>
              <a:rPr lang="en-US" dirty="0"/>
              <a:t>answers to the questions </a:t>
            </a:r>
            <a:r>
              <a:rPr lang="en-US" dirty="0" smtClean="0"/>
              <a:t>you formulated </a:t>
            </a:r>
            <a:r>
              <a:rPr lang="en-US" dirty="0"/>
              <a:t>during </a:t>
            </a:r>
            <a:r>
              <a:rPr lang="en-US" dirty="0" smtClean="0"/>
              <a:t>your preview </a:t>
            </a:r>
            <a:r>
              <a:rPr lang="en-US" dirty="0"/>
              <a:t>of the text. These questions, based on the structure of the text, help focus </a:t>
            </a:r>
            <a:r>
              <a:rPr lang="en-US" dirty="0" smtClean="0"/>
              <a:t>your </a:t>
            </a:r>
            <a:r>
              <a:rPr lang="en-US" dirty="0"/>
              <a:t>reading</a:t>
            </a:r>
            <a:r>
              <a:rPr lang="en-US" dirty="0" smtClean="0"/>
              <a:t>.</a:t>
            </a:r>
            <a:endParaRPr lang="en-US" dirty="0"/>
          </a:p>
        </p:txBody>
      </p:sp>
      <p:sp>
        <p:nvSpPr>
          <p:cNvPr id="3" name="Title 2"/>
          <p:cNvSpPr>
            <a:spLocks noGrp="1"/>
          </p:cNvSpPr>
          <p:nvPr>
            <p:ph type="title"/>
          </p:nvPr>
        </p:nvSpPr>
        <p:spPr>
          <a:xfrm>
            <a:off x="0" y="414867"/>
            <a:ext cx="5029200" cy="457200"/>
          </a:xfrm>
        </p:spPr>
        <p:txBody>
          <a:bodyPr>
            <a:normAutofit fontScale="90000"/>
          </a:bodyPr>
          <a:lstStyle/>
          <a:p>
            <a:r>
              <a:rPr lang="en-US" dirty="0" smtClean="0"/>
              <a:t>      SQ3R Study Strategy </a:t>
            </a:r>
            <a:endParaRPr lang="en-US" dirty="0"/>
          </a:p>
        </p:txBody>
      </p:sp>
    </p:spTree>
    <p:extLst>
      <p:ext uri="{BB962C8B-B14F-4D97-AF65-F5344CB8AC3E}">
        <p14:creationId xmlns:p14="http://schemas.microsoft.com/office/powerpoint/2010/main" val="15907911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ext Placeholder 1"/>
          <p:cNvSpPr>
            <a:spLocks noGrp="1"/>
          </p:cNvSpPr>
          <p:nvPr>
            <p:ph type="body" orient="vert" idx="1"/>
          </p:nvPr>
        </p:nvSpPr>
        <p:spPr>
          <a:xfrm rot="16200000">
            <a:off x="1714500" y="-495300"/>
            <a:ext cx="5715000" cy="8839200"/>
          </a:xfrm>
        </p:spPr>
        <p:txBody>
          <a:bodyPr>
            <a:normAutofit lnSpcReduction="10000"/>
          </a:bodyPr>
          <a:lstStyle/>
          <a:p>
            <a:r>
              <a:rPr lang="en-US" sz="3600" b="1" u="sng" dirty="0"/>
              <a:t>R</a:t>
            </a:r>
            <a:r>
              <a:rPr lang="en-US" sz="3600" dirty="0"/>
              <a:t>ecite: As </a:t>
            </a:r>
            <a:r>
              <a:rPr lang="en-US" sz="3600" dirty="0" smtClean="0"/>
              <a:t>you move </a:t>
            </a:r>
            <a:r>
              <a:rPr lang="en-US" sz="3600" dirty="0"/>
              <a:t>through the text </a:t>
            </a:r>
            <a:r>
              <a:rPr lang="en-US" sz="3600" dirty="0" smtClean="0"/>
              <a:t>you should </a:t>
            </a:r>
            <a:r>
              <a:rPr lang="en-US" sz="3600" dirty="0"/>
              <a:t>recite or rehearse the answers to </a:t>
            </a:r>
            <a:r>
              <a:rPr lang="en-US" sz="3600" dirty="0" smtClean="0"/>
              <a:t>your questions </a:t>
            </a:r>
            <a:r>
              <a:rPr lang="en-US" sz="3600" dirty="0"/>
              <a:t>and make notes about </a:t>
            </a:r>
            <a:r>
              <a:rPr lang="en-US" sz="3600" dirty="0" smtClean="0"/>
              <a:t>your answer(s) </a:t>
            </a:r>
            <a:r>
              <a:rPr lang="en-US" sz="3600" dirty="0"/>
              <a:t>for later studying</a:t>
            </a:r>
            <a:r>
              <a:rPr lang="en-US" sz="3600" dirty="0" smtClean="0"/>
              <a:t>.</a:t>
            </a:r>
          </a:p>
          <a:p>
            <a:pPr marL="0" indent="0">
              <a:buNone/>
            </a:pPr>
            <a:endParaRPr lang="en-US" sz="3600" dirty="0"/>
          </a:p>
          <a:p>
            <a:r>
              <a:rPr lang="en-US" sz="3600" b="1" u="sng" dirty="0"/>
              <a:t>R</a:t>
            </a:r>
            <a:r>
              <a:rPr lang="en-US" sz="3600" dirty="0"/>
              <a:t>eview: After reading, </a:t>
            </a:r>
            <a:r>
              <a:rPr lang="en-US" sz="3600" dirty="0" smtClean="0"/>
              <a:t>review </a:t>
            </a:r>
            <a:r>
              <a:rPr lang="en-US" sz="3600" dirty="0"/>
              <a:t>the text to answer lingering questions and recite the questions </a:t>
            </a:r>
            <a:r>
              <a:rPr lang="en-US" sz="3600" dirty="0" smtClean="0"/>
              <a:t>you previously </a:t>
            </a:r>
            <a:r>
              <a:rPr lang="en-US" sz="3600" dirty="0"/>
              <a:t>answered</a:t>
            </a:r>
            <a:r>
              <a:rPr lang="en-US" sz="3600" dirty="0" smtClean="0"/>
              <a:t>. Make note of material that needs to be reviewed again (see slide 6 about organization).</a:t>
            </a:r>
            <a:endParaRPr lang="en-US" sz="3600" dirty="0"/>
          </a:p>
          <a:p>
            <a:endParaRPr lang="en-US" dirty="0"/>
          </a:p>
        </p:txBody>
      </p:sp>
      <p:sp>
        <p:nvSpPr>
          <p:cNvPr id="3" name="Title 2"/>
          <p:cNvSpPr>
            <a:spLocks noGrp="1"/>
          </p:cNvSpPr>
          <p:nvPr>
            <p:ph type="title"/>
          </p:nvPr>
        </p:nvSpPr>
        <p:spPr/>
        <p:txBody>
          <a:bodyPr>
            <a:normAutofit fontScale="90000"/>
          </a:bodyPr>
          <a:lstStyle/>
          <a:p>
            <a:r>
              <a:rPr lang="en-US" dirty="0" smtClean="0"/>
              <a:t>      SQ3R Study </a:t>
            </a:r>
            <a:r>
              <a:rPr lang="en-US" dirty="0"/>
              <a:t>Strategy </a:t>
            </a:r>
          </a:p>
        </p:txBody>
      </p:sp>
    </p:spTree>
    <p:extLst>
      <p:ext uri="{BB962C8B-B14F-4D97-AF65-F5344CB8AC3E}">
        <p14:creationId xmlns:p14="http://schemas.microsoft.com/office/powerpoint/2010/main" val="41905773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Oval 2"/>
          <p:cNvSpPr/>
          <p:nvPr/>
        </p:nvSpPr>
        <p:spPr>
          <a:xfrm>
            <a:off x="762000" y="1946209"/>
            <a:ext cx="2057400" cy="2057400"/>
          </a:xfrm>
          <a:prstGeom prst="ellipse">
            <a:avLst/>
          </a:prstGeom>
          <a:gradFill flip="none" rotWithShape="1">
            <a:gsLst>
              <a:gs pos="5000">
                <a:srgbClr val="84D830"/>
              </a:gs>
              <a:gs pos="48000">
                <a:srgbClr val="7BCF27"/>
              </a:gs>
              <a:gs pos="100000">
                <a:srgbClr val="56901C"/>
              </a:gs>
            </a:gsLst>
            <a:path path="circle">
              <a:fillToRect l="50000" t="50000" r="50000" b="50000"/>
            </a:path>
            <a:tileRect/>
          </a:gradFill>
          <a:ln w="5080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p>
        </p:txBody>
      </p:sp>
      <p:sp>
        <p:nvSpPr>
          <p:cNvPr id="6" name="Oval 5"/>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13" name="TextBox 12"/>
          <p:cNvSpPr txBox="1"/>
          <p:nvPr/>
        </p:nvSpPr>
        <p:spPr>
          <a:xfrm>
            <a:off x="1157868" y="1592766"/>
            <a:ext cx="1219200" cy="2708434"/>
          </a:xfrm>
          <a:prstGeom prst="rect">
            <a:avLst/>
          </a:prstGeom>
          <a:noFill/>
        </p:spPr>
        <p:txBody>
          <a:bodyPr wrap="square" rtlCol="0">
            <a:spAutoFit/>
          </a:bodyPr>
          <a:lstStyle/>
          <a:p>
            <a:r>
              <a:rPr lang="en-US" sz="17000" b="1" dirty="0" smtClean="0">
                <a:solidFill>
                  <a:srgbClr val="65B131">
                    <a:alpha val="64000"/>
                  </a:srgbClr>
                </a:solidFill>
                <a:cs typeface="Arial" pitchFamily="34" charset="0"/>
              </a:rPr>
              <a:t>3</a:t>
            </a:r>
            <a:endParaRPr lang="en-US" sz="17000" b="1" dirty="0">
              <a:solidFill>
                <a:srgbClr val="65B131">
                  <a:alpha val="64000"/>
                </a:srgbClr>
              </a:solidFill>
              <a:cs typeface="Arial" pitchFamily="34" charset="0"/>
            </a:endParaRPr>
          </a:p>
        </p:txBody>
      </p:sp>
      <p:sp>
        <p:nvSpPr>
          <p:cNvPr id="8" name="Title 7"/>
          <p:cNvSpPr>
            <a:spLocks noGrp="1"/>
          </p:cNvSpPr>
          <p:nvPr>
            <p:ph type="title"/>
          </p:nvPr>
        </p:nvSpPr>
        <p:spPr/>
        <p:txBody>
          <a:bodyPr>
            <a:noAutofit/>
          </a:bodyPr>
          <a:lstStyle/>
          <a:p>
            <a:pPr lvl="0">
              <a:spcBef>
                <a:spcPts val="0"/>
              </a:spcBef>
            </a:pPr>
            <a:r>
              <a:rPr lang="en-US" sz="4000" cap="none" dirty="0" smtClean="0">
                <a:solidFill>
                  <a:prstClr val="black">
                    <a:lumMod val="85000"/>
                    <a:lumOff val="15000"/>
                  </a:prstClr>
                </a:solidFill>
                <a:ea typeface="+mn-ea"/>
                <a:cs typeface="+mn-cs"/>
              </a:rPr>
              <a:t>Step Three </a:t>
            </a:r>
            <a:r>
              <a:rPr lang="en-US" sz="4000" b="0" cap="none" dirty="0" smtClean="0">
                <a:solidFill>
                  <a:prstClr val="black">
                    <a:lumMod val="50000"/>
                    <a:lumOff val="50000"/>
                  </a:prstClr>
                </a:solidFill>
                <a:ea typeface="+mn-ea"/>
                <a:cs typeface="+mn-cs"/>
              </a:rPr>
              <a:t>Test Taking Strategies</a:t>
            </a:r>
            <a:endParaRPr lang="en-US" sz="2800" dirty="0"/>
          </a:p>
        </p:txBody>
      </p:sp>
      <p:sp>
        <p:nvSpPr>
          <p:cNvPr id="9" name="Text Placeholder 8"/>
          <p:cNvSpPr>
            <a:spLocks noGrp="1"/>
          </p:cNvSpPr>
          <p:nvPr>
            <p:ph type="body" idx="1"/>
          </p:nvPr>
        </p:nvSpPr>
        <p:spPr/>
        <p:txBody>
          <a:bodyPr vert="horz" lIns="91440" tIns="45720" rIns="91440" bIns="45720" rtlCol="0" anchor="b">
            <a:normAutofit/>
          </a:bodyPr>
          <a:lstStyle/>
          <a:p>
            <a:pPr>
              <a:spcBef>
                <a:spcPts val="0"/>
              </a:spcBef>
            </a:pPr>
            <a:endParaRPr lang="en-US" sz="1700" b="1" dirty="0">
              <a:solidFill>
                <a:prstClr val="black">
                  <a:lumMod val="75000"/>
                  <a:lumOff val="2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290400" y="3304950"/>
            <a:ext cx="8686800" cy="1095600"/>
          </a:xfrm>
        </p:spPr>
        <p:txBody>
          <a:bodyPr>
            <a:noAutofit/>
          </a:bodyPr>
          <a:lstStyle/>
          <a:p>
            <a:pPr lvl="0" algn="ctr">
              <a:lnSpc>
                <a:spcPct val="80000"/>
              </a:lnSpc>
              <a:spcBef>
                <a:spcPts val="0"/>
              </a:spcBef>
            </a:pPr>
            <a:r>
              <a:rPr lang="en-US" sz="7200" dirty="0" smtClean="0">
                <a:ln>
                  <a:gradFill>
                    <a:gsLst>
                      <a:gs pos="0">
                        <a:prstClr val="white"/>
                      </a:gs>
                      <a:gs pos="50000">
                        <a:prstClr val="white">
                          <a:lumMod val="75000"/>
                        </a:prstClr>
                      </a:gs>
                    </a:gsLst>
                    <a:lin ang="5400000" scaled="0"/>
                  </a:gradFill>
                </a:ln>
                <a:gradFill>
                  <a:gsLst>
                    <a:gs pos="11000">
                      <a:prstClr val="white">
                        <a:lumMod val="75000"/>
                      </a:prstClr>
                    </a:gs>
                    <a:gs pos="91000">
                      <a:prstClr val="white"/>
                    </a:gs>
                  </a:gsLst>
                  <a:lin ang="16200000" scaled="1"/>
                </a:gradFill>
              </a:rPr>
              <a:t>TRIAGE Method</a:t>
            </a:r>
            <a:r>
              <a:rPr lang="en-US" sz="7200" dirty="0">
                <a:ln>
                  <a:gradFill>
                    <a:gsLst>
                      <a:gs pos="0">
                        <a:prstClr val="white"/>
                      </a:gs>
                      <a:gs pos="50000">
                        <a:prstClr val="white">
                          <a:lumMod val="75000"/>
                        </a:prstClr>
                      </a:gs>
                    </a:gsLst>
                    <a:lin ang="5400000" scaled="0"/>
                  </a:gradFill>
                </a:ln>
                <a:gradFill>
                  <a:gsLst>
                    <a:gs pos="11000">
                      <a:prstClr val="white">
                        <a:lumMod val="75000"/>
                      </a:prstClr>
                    </a:gs>
                    <a:gs pos="91000">
                      <a:prstClr val="white"/>
                    </a:gs>
                  </a:gsLst>
                  <a:lin ang="16200000" scaled="1"/>
                </a:gradFill>
              </a:rPr>
              <a:t/>
            </a:r>
            <a:br>
              <a:rPr lang="en-US" sz="7200" dirty="0">
                <a:ln>
                  <a:gradFill>
                    <a:gsLst>
                      <a:gs pos="0">
                        <a:prstClr val="white"/>
                      </a:gs>
                      <a:gs pos="50000">
                        <a:prstClr val="white">
                          <a:lumMod val="75000"/>
                        </a:prstClr>
                      </a:gs>
                    </a:gsLst>
                    <a:lin ang="5400000" scaled="0"/>
                  </a:gradFill>
                </a:ln>
                <a:gradFill>
                  <a:gsLst>
                    <a:gs pos="11000">
                      <a:prstClr val="white">
                        <a:lumMod val="75000"/>
                      </a:prstClr>
                    </a:gs>
                    <a:gs pos="91000">
                      <a:prstClr val="white"/>
                    </a:gs>
                  </a:gsLst>
                  <a:lin ang="16200000" scaled="1"/>
                </a:gradFill>
              </a:rPr>
            </a:br>
            <a:endParaRPr lang="en-US" sz="4000" dirty="0"/>
          </a:p>
        </p:txBody>
      </p:sp>
      <p:sp>
        <p:nvSpPr>
          <p:cNvPr id="6" name="Text Placeholder 5"/>
          <p:cNvSpPr>
            <a:spLocks noGrp="1"/>
          </p:cNvSpPr>
          <p:nvPr>
            <p:ph type="body" idx="1"/>
          </p:nvPr>
        </p:nvSpPr>
        <p:spPr>
          <a:xfrm>
            <a:off x="297600" y="2286000"/>
            <a:ext cx="8694000" cy="639762"/>
          </a:xfrm>
        </p:spPr>
        <p:txBody>
          <a:bodyPr/>
          <a:lstStyle/>
          <a:p>
            <a:pPr lvl="0">
              <a:lnSpc>
                <a:spcPct val="80000"/>
              </a:lnSpc>
              <a:spcBef>
                <a:spcPts val="0"/>
              </a:spcBef>
            </a:pPr>
            <a:r>
              <a:rPr lang="en-US" sz="3600" dirty="0" smtClean="0"/>
              <a:t>How to ATTACK the Test</a:t>
            </a:r>
            <a:endParaRPr lang="en-US" sz="3600" dirty="0"/>
          </a:p>
        </p:txBody>
      </p:sp>
      <p:sp>
        <p:nvSpPr>
          <p:cNvPr id="2" name="TextBox 1"/>
          <p:cNvSpPr txBox="1"/>
          <p:nvPr/>
        </p:nvSpPr>
        <p:spPr>
          <a:xfrm>
            <a:off x="228600" y="4495800"/>
            <a:ext cx="8839200" cy="2308324"/>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Preview the test.</a:t>
            </a:r>
          </a:p>
          <a:p>
            <a:pPr marL="285750" indent="-285750">
              <a:buFont typeface="Arial" panose="020B0604020202020204" pitchFamily="34" charset="0"/>
              <a:buChar char="•"/>
            </a:pPr>
            <a:r>
              <a:rPr lang="en-US" sz="2400" dirty="0" smtClean="0"/>
              <a:t>Create a time schedule for each section based on your confidence level. Consider the following categories:</a:t>
            </a:r>
            <a:endParaRPr lang="en-US" sz="2400" dirty="0"/>
          </a:p>
          <a:p>
            <a:pPr marL="742950" lvl="1" indent="-285750">
              <a:buFont typeface="Wingdings" panose="05000000000000000000" pitchFamily="2" charset="2"/>
              <a:buChar char="ü"/>
            </a:pPr>
            <a:r>
              <a:rPr lang="en-US" sz="2400" b="1" dirty="0" smtClean="0"/>
              <a:t>Probable</a:t>
            </a:r>
            <a:r>
              <a:rPr lang="en-US" sz="2400" dirty="0" smtClean="0"/>
              <a:t> = questions you can answer easily</a:t>
            </a:r>
          </a:p>
          <a:p>
            <a:pPr marL="742950" lvl="1" indent="-285750">
              <a:buFont typeface="Wingdings" panose="05000000000000000000" pitchFamily="2" charset="2"/>
              <a:buChar char="ü"/>
            </a:pPr>
            <a:r>
              <a:rPr lang="en-US" sz="2400" b="1" dirty="0" smtClean="0"/>
              <a:t>Possible</a:t>
            </a:r>
            <a:r>
              <a:rPr lang="en-US" sz="2400" dirty="0" smtClean="0"/>
              <a:t> = questions you think you can work out the answer to</a:t>
            </a:r>
          </a:p>
          <a:p>
            <a:pPr marL="742950" lvl="1" indent="-285750">
              <a:buFont typeface="Wingdings" panose="05000000000000000000" pitchFamily="2" charset="2"/>
              <a:buChar char="ü"/>
            </a:pPr>
            <a:r>
              <a:rPr lang="en-US" sz="2400" b="1" dirty="0" smtClean="0"/>
              <a:t>Long Shot </a:t>
            </a:r>
            <a:r>
              <a:rPr lang="en-US" sz="2400" dirty="0" smtClean="0"/>
              <a:t>= questions you have no idea how to answer</a:t>
            </a:r>
            <a:endParaRPr lang="en-US" sz="2400"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0237" y="228022"/>
            <a:ext cx="3667125" cy="20383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a:xfrm>
            <a:off x="0" y="1349992"/>
            <a:ext cx="9144000" cy="444778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 name="TextBox 22"/>
          <p:cNvSpPr txBox="1"/>
          <p:nvPr/>
        </p:nvSpPr>
        <p:spPr>
          <a:xfrm>
            <a:off x="129821" y="922632"/>
            <a:ext cx="5285951" cy="4792368"/>
          </a:xfrm>
          <a:prstGeom prst="rect">
            <a:avLst/>
          </a:prstGeom>
          <a:noFill/>
        </p:spPr>
        <p:txBody>
          <a:bodyPr wrap="square" lIns="91440" rtlCol="0">
            <a:noAutofit/>
          </a:bodyPr>
          <a:lstStyle/>
          <a:p>
            <a:pPr marL="174625" indent="-174625">
              <a:buClr>
                <a:prstClr val="black">
                  <a:lumMod val="50000"/>
                  <a:lumOff val="50000"/>
                </a:prstClr>
              </a:buClr>
              <a:buSzPct val="94000"/>
              <a:buFont typeface="Calibri" pitchFamily="34" charset="0"/>
              <a:buChar char="»"/>
            </a:pPr>
            <a:r>
              <a:rPr lang="en-US" sz="2400" dirty="0">
                <a:solidFill>
                  <a:prstClr val="black">
                    <a:lumMod val="75000"/>
                    <a:lumOff val="25000"/>
                  </a:prstClr>
                </a:solidFill>
              </a:rPr>
              <a:t>Failing to read and follow the instructions</a:t>
            </a:r>
          </a:p>
          <a:p>
            <a:pPr marL="174625" indent="-174625">
              <a:buClr>
                <a:prstClr val="black">
                  <a:lumMod val="50000"/>
                  <a:lumOff val="50000"/>
                </a:prstClr>
              </a:buClr>
              <a:buSzPct val="94000"/>
              <a:buFont typeface="Calibri" pitchFamily="34" charset="0"/>
              <a:buChar char="»"/>
            </a:pPr>
            <a:r>
              <a:rPr lang="en-US" sz="2400" dirty="0" smtClean="0">
                <a:solidFill>
                  <a:prstClr val="black">
                    <a:lumMod val="75000"/>
                    <a:lumOff val="25000"/>
                  </a:prstClr>
                </a:solidFill>
              </a:rPr>
              <a:t>Changing your first response</a:t>
            </a:r>
          </a:p>
          <a:p>
            <a:pPr marL="174625" indent="-174625">
              <a:buClr>
                <a:prstClr val="black">
                  <a:lumMod val="50000"/>
                  <a:lumOff val="50000"/>
                </a:prstClr>
              </a:buClr>
              <a:buSzPct val="94000"/>
              <a:buFont typeface="Calibri" pitchFamily="34" charset="0"/>
              <a:buChar char="»"/>
            </a:pPr>
            <a:r>
              <a:rPr lang="en-US" sz="2400" dirty="0" smtClean="0">
                <a:solidFill>
                  <a:prstClr val="black">
                    <a:lumMod val="75000"/>
                    <a:lumOff val="25000"/>
                  </a:prstClr>
                </a:solidFill>
              </a:rPr>
              <a:t>Failing to develop and follow a time schedule relative to the point value of each question</a:t>
            </a:r>
          </a:p>
          <a:p>
            <a:pPr marL="174625" indent="-174625">
              <a:buClr>
                <a:prstClr val="black">
                  <a:lumMod val="50000"/>
                  <a:lumOff val="50000"/>
                </a:prstClr>
              </a:buClr>
              <a:buSzPct val="94000"/>
              <a:buFont typeface="Calibri" pitchFamily="34" charset="0"/>
              <a:buChar char="»"/>
            </a:pPr>
            <a:r>
              <a:rPr lang="en-US" sz="2400" dirty="0" smtClean="0">
                <a:solidFill>
                  <a:prstClr val="black">
                    <a:lumMod val="75000"/>
                    <a:lumOff val="25000"/>
                  </a:prstClr>
                </a:solidFill>
              </a:rPr>
              <a:t>Reading more into the question than was written</a:t>
            </a:r>
          </a:p>
          <a:p>
            <a:pPr marL="174625" indent="-174625">
              <a:buClr>
                <a:prstClr val="black">
                  <a:lumMod val="50000"/>
                  <a:lumOff val="50000"/>
                </a:prstClr>
              </a:buClr>
              <a:buSzPct val="94000"/>
              <a:buFont typeface="Calibri" pitchFamily="34" charset="0"/>
              <a:buChar char="»"/>
            </a:pPr>
            <a:r>
              <a:rPr lang="en-US" sz="2400" dirty="0" smtClean="0">
                <a:solidFill>
                  <a:prstClr val="black">
                    <a:lumMod val="75000"/>
                    <a:lumOff val="25000"/>
                  </a:prstClr>
                </a:solidFill>
              </a:rPr>
              <a:t>Not reviewing the answers after completing the test </a:t>
            </a:r>
          </a:p>
          <a:p>
            <a:pPr marL="631825" lvl="1" indent="-174625">
              <a:buClr>
                <a:prstClr val="black">
                  <a:lumMod val="50000"/>
                  <a:lumOff val="50000"/>
                </a:prstClr>
              </a:buClr>
              <a:buSzPct val="94000"/>
              <a:buFont typeface="Calibri" pitchFamily="34" charset="0"/>
              <a:buChar char="»"/>
            </a:pPr>
            <a:r>
              <a:rPr lang="en-US" sz="2000" dirty="0">
                <a:solidFill>
                  <a:prstClr val="black">
                    <a:lumMod val="75000"/>
                    <a:lumOff val="25000"/>
                  </a:prstClr>
                </a:solidFill>
              </a:rPr>
              <a:t>A</a:t>
            </a:r>
            <a:r>
              <a:rPr lang="en-US" sz="2000" dirty="0" smtClean="0">
                <a:solidFill>
                  <a:prstClr val="black">
                    <a:lumMod val="75000"/>
                    <a:lumOff val="25000"/>
                  </a:prstClr>
                </a:solidFill>
              </a:rPr>
              <a:t>nswers should only be changed if you are </a:t>
            </a:r>
            <a:r>
              <a:rPr lang="en-US" sz="2000" i="1" dirty="0" smtClean="0">
                <a:solidFill>
                  <a:prstClr val="black">
                    <a:lumMod val="75000"/>
                    <a:lumOff val="25000"/>
                  </a:prstClr>
                </a:solidFill>
              </a:rPr>
              <a:t>certain</a:t>
            </a:r>
            <a:r>
              <a:rPr lang="en-US" sz="2000" dirty="0" smtClean="0">
                <a:solidFill>
                  <a:prstClr val="black">
                    <a:lumMod val="75000"/>
                    <a:lumOff val="25000"/>
                  </a:prstClr>
                </a:solidFill>
              </a:rPr>
              <a:t> you misunderstood the question/answer choices the first time</a:t>
            </a:r>
          </a:p>
        </p:txBody>
      </p:sp>
      <p:sp>
        <p:nvSpPr>
          <p:cNvPr id="24" name="TextBox 23"/>
          <p:cNvSpPr txBox="1"/>
          <p:nvPr/>
        </p:nvSpPr>
        <p:spPr>
          <a:xfrm>
            <a:off x="304800" y="76246"/>
            <a:ext cx="8313234" cy="846386"/>
          </a:xfrm>
          <a:prstGeom prst="rect">
            <a:avLst/>
          </a:prstGeom>
          <a:noFill/>
          <a:ln>
            <a:noFill/>
          </a:ln>
        </p:spPr>
        <p:txBody>
          <a:bodyPr wrap="square" tIns="0" bIns="0" rtlCol="0" anchor="b" anchorCtr="0">
            <a:normAutofit/>
          </a:bodyPr>
          <a:lstStyle/>
          <a:p>
            <a:r>
              <a:rPr lang="en-US" sz="5500" b="1" spc="-150" dirty="0" smtClean="0">
                <a:solidFill>
                  <a:prstClr val="white">
                    <a:lumMod val="85000"/>
                  </a:prstClr>
                </a:solidFill>
                <a:latin typeface="Arial" pitchFamily="34" charset="0"/>
                <a:cs typeface="Arial" pitchFamily="34" charset="0"/>
              </a:rPr>
              <a:t>COMMON ERRORS</a:t>
            </a:r>
            <a:endParaRPr lang="en-US" sz="5500" b="1" spc="-150" dirty="0">
              <a:solidFill>
                <a:prstClr val="white">
                  <a:lumMod val="85000"/>
                </a:prstClr>
              </a:solidFill>
              <a:latin typeface="Arial" pitchFamily="34" charset="0"/>
              <a:cs typeface="Arial" pitchFamily="34"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5772" y="922632"/>
            <a:ext cx="3711294" cy="246969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44"/>
            <a:ext cx="8229600" cy="914400"/>
          </a:xfrm>
        </p:spPr>
        <p:txBody>
          <a:bodyPr/>
          <a:lstStyle/>
          <a:p>
            <a:r>
              <a:rPr lang="en-US" dirty="0" smtClean="0"/>
              <a:t>Some Logistics…</a:t>
            </a:r>
            <a:endParaRPr lang="en-US" dirty="0"/>
          </a:p>
        </p:txBody>
      </p:sp>
      <p:sp>
        <p:nvSpPr>
          <p:cNvPr id="3" name="Content Placeholder 2"/>
          <p:cNvSpPr>
            <a:spLocks noGrp="1"/>
          </p:cNvSpPr>
          <p:nvPr>
            <p:ph idx="1"/>
          </p:nvPr>
        </p:nvSpPr>
        <p:spPr>
          <a:xfrm>
            <a:off x="0" y="762000"/>
            <a:ext cx="9144000" cy="5486400"/>
          </a:xfrm>
        </p:spPr>
        <p:txBody>
          <a:bodyPr>
            <a:normAutofit fontScale="92500" lnSpcReduction="20000"/>
          </a:bodyPr>
          <a:lstStyle/>
          <a:p>
            <a:r>
              <a:rPr lang="en-US" b="1" dirty="0" smtClean="0"/>
              <a:t>Exam times</a:t>
            </a:r>
          </a:p>
          <a:p>
            <a:pPr lvl="1"/>
            <a:r>
              <a:rPr lang="en-US" dirty="0" smtClean="0"/>
              <a:t>7:50-9:30</a:t>
            </a:r>
          </a:p>
          <a:p>
            <a:pPr lvl="1"/>
            <a:r>
              <a:rPr lang="en-US" dirty="0" smtClean="0"/>
              <a:t>Hour break</a:t>
            </a:r>
          </a:p>
          <a:p>
            <a:pPr lvl="1"/>
            <a:r>
              <a:rPr lang="en-US" dirty="0" smtClean="0"/>
              <a:t>10:30-noon</a:t>
            </a:r>
          </a:p>
          <a:p>
            <a:r>
              <a:rPr lang="en-US" b="1" dirty="0" smtClean="0"/>
              <a:t>Expectations</a:t>
            </a:r>
          </a:p>
          <a:p>
            <a:pPr lvl="1"/>
            <a:r>
              <a:rPr lang="en-US" dirty="0"/>
              <a:t>No additional time if late for exam</a:t>
            </a:r>
          </a:p>
          <a:p>
            <a:pPr lvl="1"/>
            <a:r>
              <a:rPr lang="en-US" dirty="0"/>
              <a:t>Bring permits to exam</a:t>
            </a:r>
          </a:p>
          <a:p>
            <a:pPr lvl="1"/>
            <a:r>
              <a:rPr lang="en-US" dirty="0" smtClean="0"/>
              <a:t>Leave campus after tests are complete</a:t>
            </a:r>
          </a:p>
          <a:p>
            <a:pPr lvl="1"/>
            <a:r>
              <a:rPr lang="en-US" dirty="0" smtClean="0"/>
              <a:t>No bathroom breaks during exams</a:t>
            </a:r>
          </a:p>
          <a:p>
            <a:pPr lvl="1"/>
            <a:r>
              <a:rPr lang="en-US" dirty="0" smtClean="0"/>
              <a:t>Cell phones will be taken up</a:t>
            </a:r>
          </a:p>
          <a:p>
            <a:r>
              <a:rPr lang="en-US" b="1" dirty="0" smtClean="0"/>
              <a:t>Extended Time</a:t>
            </a:r>
          </a:p>
          <a:p>
            <a:pPr lvl="1"/>
            <a:r>
              <a:rPr lang="en-US" dirty="0" smtClean="0">
                <a:solidFill>
                  <a:schemeClr val="tx1"/>
                </a:solidFill>
              </a:rPr>
              <a:t>Classroom assignments will be communicated via email</a:t>
            </a:r>
          </a:p>
          <a:p>
            <a:pPr lvl="1"/>
            <a:r>
              <a:rPr lang="en-US" dirty="0" smtClean="0"/>
              <a:t>2 hours and 15 min. to test (shorter break in between exams)</a:t>
            </a:r>
          </a:p>
        </p:txBody>
      </p:sp>
    </p:spTree>
    <p:extLst>
      <p:ext uri="{BB962C8B-B14F-4D97-AF65-F5344CB8AC3E}">
        <p14:creationId xmlns:p14="http://schemas.microsoft.com/office/powerpoint/2010/main" val="16174036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3962400" y="2667000"/>
            <a:ext cx="3962400" cy="2590800"/>
          </a:xfrm>
        </p:spPr>
        <p:txBody>
          <a:bodyPr>
            <a:normAutofit/>
          </a:bodyPr>
          <a:lstStyle/>
          <a:p>
            <a:pPr lvl="0">
              <a:spcBef>
                <a:spcPts val="0"/>
              </a:spcBef>
            </a:pPr>
            <a:r>
              <a:rPr lang="en-US" sz="2800" b="0" dirty="0"/>
              <a:t>of</a:t>
            </a:r>
            <a:r>
              <a:rPr lang="en-US" sz="4000" b="0" dirty="0"/>
              <a:t> </a:t>
            </a:r>
            <a:r>
              <a:rPr lang="en-US" sz="4000" b="0" dirty="0">
                <a:latin typeface="Kredit" panose="02000506000000020004" pitchFamily="2" charset="0"/>
              </a:rPr>
              <a:t>TEST</a:t>
            </a:r>
            <a:r>
              <a:rPr lang="en-US" sz="4000" b="0" dirty="0"/>
              <a:t> </a:t>
            </a:r>
            <a:r>
              <a:rPr lang="en-US" sz="9600" b="0" u="sng" dirty="0">
                <a:latin typeface="Chiller" panose="04020404031007020602" pitchFamily="82" charset="0"/>
              </a:rPr>
              <a:t>ANXIETY</a:t>
            </a:r>
            <a:r>
              <a:rPr lang="en-US" sz="4000" b="0" u="sng" dirty="0"/>
              <a:t> </a:t>
            </a:r>
            <a:endParaRPr lang="en-US" sz="2800" b="0" dirty="0"/>
          </a:p>
        </p:txBody>
      </p:sp>
      <p:pic>
        <p:nvPicPr>
          <p:cNvPr id="7" name="Picture 6" descr="https://encrypted-tbn3.gstatic.com/images?q=tbn:ANd9GcRLbZAoaQmRsGhkkXxMqEmwge5xzb_cFTUcW5JBe-3XEHl4XzKEqw">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609600" y="1905000"/>
            <a:ext cx="2895600" cy="21336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A</a:t>
            </a:r>
            <a:r>
              <a:rPr lang="en-US" dirty="0" smtClean="0">
                <a:solidFill>
                  <a:srgbClr val="FFC000"/>
                </a:solidFill>
              </a:rPr>
              <a:t>B</a:t>
            </a:r>
            <a:r>
              <a:rPr lang="en-US" dirty="0" smtClean="0">
                <a:solidFill>
                  <a:srgbClr val="C00000"/>
                </a:solidFill>
              </a:rPr>
              <a:t>C</a:t>
            </a:r>
            <a:r>
              <a:rPr lang="en-US" dirty="0" smtClean="0"/>
              <a:t> of Test Anxiety</a:t>
            </a:r>
            <a:endParaRPr lang="en-US" dirty="0"/>
          </a:p>
        </p:txBody>
      </p:sp>
      <p:sp>
        <p:nvSpPr>
          <p:cNvPr id="3" name="Content Placeholder 2"/>
          <p:cNvSpPr>
            <a:spLocks noGrp="1"/>
          </p:cNvSpPr>
          <p:nvPr>
            <p:ph idx="1"/>
          </p:nvPr>
        </p:nvSpPr>
        <p:spPr>
          <a:xfrm>
            <a:off x="457200" y="1219200"/>
            <a:ext cx="8229600" cy="4525963"/>
          </a:xfrm>
        </p:spPr>
        <p:txBody>
          <a:bodyPr>
            <a:normAutofit/>
          </a:bodyPr>
          <a:lstStyle/>
          <a:p>
            <a:pPr marL="0" indent="0">
              <a:buNone/>
            </a:pPr>
            <a:r>
              <a:rPr lang="en-US" sz="3600" b="1" u="sng" dirty="0" smtClean="0">
                <a:solidFill>
                  <a:schemeClr val="tx1"/>
                </a:solidFill>
              </a:rPr>
              <a:t>A</a:t>
            </a:r>
            <a:r>
              <a:rPr lang="en-US" sz="3600" dirty="0" smtClean="0"/>
              <a:t> = </a:t>
            </a:r>
            <a:r>
              <a:rPr lang="en-US" sz="3600" dirty="0">
                <a:solidFill>
                  <a:schemeClr val="tx1"/>
                </a:solidFill>
              </a:rPr>
              <a:t>Activating </a:t>
            </a:r>
            <a:r>
              <a:rPr lang="en-US" sz="3600" dirty="0" smtClean="0">
                <a:solidFill>
                  <a:schemeClr val="tx1"/>
                </a:solidFill>
              </a:rPr>
              <a:t>Situation</a:t>
            </a:r>
          </a:p>
          <a:p>
            <a:pPr marL="0" indent="0">
              <a:buNone/>
            </a:pPr>
            <a:r>
              <a:rPr lang="en-US" sz="3600" b="1" u="sng" dirty="0"/>
              <a:t>B</a:t>
            </a:r>
            <a:r>
              <a:rPr lang="en-US" sz="3600" dirty="0"/>
              <a:t> = </a:t>
            </a:r>
            <a:r>
              <a:rPr lang="en-US" sz="3600" dirty="0" smtClean="0"/>
              <a:t>Believe</a:t>
            </a:r>
          </a:p>
          <a:p>
            <a:pPr marL="0" indent="0">
              <a:buNone/>
            </a:pPr>
            <a:r>
              <a:rPr lang="en-US" sz="3600" b="1" u="sng" dirty="0"/>
              <a:t>C</a:t>
            </a:r>
            <a:r>
              <a:rPr lang="en-US" sz="3600" dirty="0"/>
              <a:t> = </a:t>
            </a:r>
            <a:r>
              <a:rPr lang="en-US" sz="3600" dirty="0" smtClean="0"/>
              <a:t>Consequence of Anxiety</a:t>
            </a:r>
          </a:p>
          <a:p>
            <a:pPr marL="0" indent="0">
              <a:buNone/>
            </a:pPr>
            <a:endParaRPr lang="en-US" sz="3600" dirty="0" smtClean="0">
              <a:solidFill>
                <a:schemeClr val="tx1"/>
              </a:solidFill>
            </a:endParaRPr>
          </a:p>
          <a:p>
            <a:pPr marL="0" indent="0">
              <a:buNone/>
            </a:pPr>
            <a:r>
              <a:rPr lang="en-US" dirty="0" smtClean="0"/>
              <a:t> </a:t>
            </a:r>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065110" y="3343573"/>
            <a:ext cx="3774090" cy="2830568"/>
          </a:xfrm>
          <a:prstGeom prst="rect">
            <a:avLst/>
          </a:prstGeom>
        </p:spPr>
      </p:pic>
    </p:spTree>
    <p:extLst>
      <p:ext uri="{BB962C8B-B14F-4D97-AF65-F5344CB8AC3E}">
        <p14:creationId xmlns:p14="http://schemas.microsoft.com/office/powerpoint/2010/main" val="1247312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ext Placeholder 1"/>
          <p:cNvSpPr>
            <a:spLocks noGrp="1"/>
          </p:cNvSpPr>
          <p:nvPr>
            <p:ph type="body" orient="vert" idx="1"/>
          </p:nvPr>
        </p:nvSpPr>
        <p:spPr>
          <a:xfrm rot="16200000">
            <a:off x="1714500" y="-495300"/>
            <a:ext cx="5715000" cy="8839200"/>
          </a:xfrm>
          <a:solidFill>
            <a:srgbClr val="92D050"/>
          </a:solidFill>
        </p:spPr>
        <p:txBody>
          <a:bodyPr>
            <a:noAutofit/>
          </a:bodyPr>
          <a:lstStyle/>
          <a:p>
            <a:r>
              <a:rPr lang="en-US" sz="3600" b="1" u="sng" dirty="0"/>
              <a:t>Cause:</a:t>
            </a:r>
            <a:r>
              <a:rPr lang="en-US" sz="3600" b="1" dirty="0"/>
              <a:t> </a:t>
            </a:r>
            <a:r>
              <a:rPr lang="en-US" sz="2800" dirty="0"/>
              <a:t>You are unfamiliar with the test/ test format</a:t>
            </a:r>
          </a:p>
          <a:p>
            <a:r>
              <a:rPr lang="en-US" sz="3600" b="1" u="sng" dirty="0"/>
              <a:t>Cures: </a:t>
            </a:r>
          </a:p>
          <a:p>
            <a:pPr lvl="1"/>
            <a:r>
              <a:rPr lang="en-US" dirty="0"/>
              <a:t>Learn about the test – ask questions before the exam</a:t>
            </a:r>
          </a:p>
          <a:p>
            <a:pPr lvl="2"/>
            <a:r>
              <a:rPr lang="en-US" sz="2800" dirty="0"/>
              <a:t>How many questions?</a:t>
            </a:r>
          </a:p>
          <a:p>
            <a:pPr lvl="2"/>
            <a:r>
              <a:rPr lang="en-US" sz="2800" dirty="0"/>
              <a:t>What will the format be?</a:t>
            </a:r>
          </a:p>
          <a:p>
            <a:pPr lvl="2"/>
            <a:r>
              <a:rPr lang="en-US" sz="2800" dirty="0"/>
              <a:t>What topics will be covered?</a:t>
            </a:r>
          </a:p>
          <a:p>
            <a:pPr marL="914400" lvl="2" indent="0">
              <a:buNone/>
            </a:pPr>
            <a:r>
              <a:rPr lang="en-US" sz="2800" dirty="0"/>
              <a:t>Practice demonstrating your understanding of the material in the same way you will on the test (for example, do practice problems in Math that look the same way the problems will look on your exam</a:t>
            </a:r>
            <a:r>
              <a:rPr lang="en-US" sz="2800" dirty="0" smtClean="0"/>
              <a:t>).</a:t>
            </a:r>
            <a:endParaRPr lang="en-US" sz="2800" dirty="0"/>
          </a:p>
        </p:txBody>
      </p:sp>
      <p:sp>
        <p:nvSpPr>
          <p:cNvPr id="3" name="Title 2"/>
          <p:cNvSpPr>
            <a:spLocks noGrp="1"/>
          </p:cNvSpPr>
          <p:nvPr>
            <p:ph type="title"/>
          </p:nvPr>
        </p:nvSpPr>
        <p:spPr>
          <a:xfrm>
            <a:off x="0" y="152400"/>
            <a:ext cx="5029200" cy="719667"/>
          </a:xfrm>
        </p:spPr>
        <p:txBody>
          <a:bodyPr>
            <a:normAutofit fontScale="90000"/>
          </a:bodyPr>
          <a:lstStyle/>
          <a:p>
            <a:r>
              <a:rPr lang="en-US" dirty="0" smtClean="0"/>
              <a:t>      </a:t>
            </a:r>
            <a:r>
              <a:rPr lang="en-US" sz="3600" dirty="0" smtClean="0"/>
              <a:t>Coping with Test Anxiety</a:t>
            </a:r>
            <a:endParaRPr lang="en-US" sz="3600" dirty="0"/>
          </a:p>
        </p:txBody>
      </p:sp>
    </p:spTree>
    <p:extLst>
      <p:ext uri="{BB962C8B-B14F-4D97-AF65-F5344CB8AC3E}">
        <p14:creationId xmlns:p14="http://schemas.microsoft.com/office/powerpoint/2010/main" val="22422377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403020" cy="685800"/>
          </a:xfrm>
        </p:spPr>
        <p:txBody>
          <a:bodyPr>
            <a:noAutofit/>
          </a:bodyPr>
          <a:lstStyle/>
          <a:p>
            <a:r>
              <a:rPr lang="en-US" sz="3600" dirty="0" smtClean="0"/>
              <a:t/>
            </a:r>
            <a:br>
              <a:rPr lang="en-US" sz="3600" dirty="0" smtClean="0"/>
            </a:br>
            <a:r>
              <a:rPr lang="en-US" sz="3600" dirty="0" smtClean="0"/>
              <a:t>Restore Your Mind and Body</a:t>
            </a:r>
            <a:endParaRPr lang="en-US" sz="3600" dirty="0"/>
          </a:p>
        </p:txBody>
      </p:sp>
      <p:sp>
        <p:nvSpPr>
          <p:cNvPr id="3" name="Content Placeholder 2"/>
          <p:cNvSpPr>
            <a:spLocks noGrp="1"/>
          </p:cNvSpPr>
          <p:nvPr>
            <p:ph idx="1"/>
          </p:nvPr>
        </p:nvSpPr>
        <p:spPr>
          <a:xfrm>
            <a:off x="457200" y="1066800"/>
            <a:ext cx="8229600" cy="5059363"/>
          </a:xfrm>
          <a:solidFill>
            <a:srgbClr val="00B0F0"/>
          </a:solidFill>
        </p:spPr>
        <p:txBody>
          <a:bodyPr>
            <a:normAutofit lnSpcReduction="10000"/>
          </a:bodyPr>
          <a:lstStyle/>
          <a:p>
            <a:r>
              <a:rPr lang="en-US" dirty="0" smtClean="0">
                <a:solidFill>
                  <a:schemeClr val="bg1"/>
                </a:solidFill>
              </a:rPr>
              <a:t>Healthy eating to improve memory and concentration (whole grains, salads with protein, fruit, dark chocolate)</a:t>
            </a:r>
          </a:p>
          <a:p>
            <a:r>
              <a:rPr lang="en-US" dirty="0" smtClean="0">
                <a:solidFill>
                  <a:schemeClr val="bg1"/>
                </a:solidFill>
              </a:rPr>
              <a:t>Exercise</a:t>
            </a:r>
          </a:p>
          <a:p>
            <a:r>
              <a:rPr lang="en-US" dirty="0" smtClean="0">
                <a:solidFill>
                  <a:schemeClr val="bg1"/>
                </a:solidFill>
              </a:rPr>
              <a:t>Prayer and </a:t>
            </a:r>
          </a:p>
          <a:p>
            <a:pPr marL="0" indent="0">
              <a:buNone/>
            </a:pPr>
            <a:r>
              <a:rPr lang="en-US" dirty="0" smtClean="0">
                <a:solidFill>
                  <a:schemeClr val="bg1"/>
                </a:solidFill>
              </a:rPr>
              <a:t>Meditation </a:t>
            </a:r>
          </a:p>
          <a:p>
            <a:r>
              <a:rPr lang="en-US" dirty="0" smtClean="0">
                <a:solidFill>
                  <a:schemeClr val="bg1"/>
                </a:solidFill>
              </a:rPr>
              <a:t>Sleep</a:t>
            </a:r>
          </a:p>
          <a:p>
            <a:r>
              <a:rPr lang="en-US" dirty="0" smtClean="0">
                <a:solidFill>
                  <a:schemeClr val="bg1"/>
                </a:solidFill>
              </a:rPr>
              <a:t>Self-talk</a:t>
            </a:r>
          </a:p>
          <a:p>
            <a:r>
              <a:rPr lang="en-US" dirty="0" smtClean="0">
                <a:solidFill>
                  <a:schemeClr val="bg1"/>
                </a:solidFill>
              </a:rPr>
              <a:t>Journaling</a:t>
            </a:r>
            <a:endParaRPr lang="en-US" dirty="0">
              <a:solidFill>
                <a:schemeClr val="bg1"/>
              </a:solidFill>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876800" y="3200400"/>
            <a:ext cx="3562350" cy="2374900"/>
          </a:xfrm>
          <a:prstGeom prst="rect">
            <a:avLst/>
          </a:prstGeom>
        </p:spPr>
      </p:pic>
    </p:spTree>
    <p:extLst>
      <p:ext uri="{BB962C8B-B14F-4D97-AF65-F5344CB8AC3E}">
        <p14:creationId xmlns:p14="http://schemas.microsoft.com/office/powerpoint/2010/main" val="1145071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ext Placeholder 1"/>
          <p:cNvSpPr>
            <a:spLocks noGrp="1"/>
          </p:cNvSpPr>
          <p:nvPr>
            <p:ph type="body" orient="vert" idx="1"/>
          </p:nvPr>
        </p:nvSpPr>
        <p:spPr>
          <a:xfrm rot="16200000">
            <a:off x="1714500" y="-685800"/>
            <a:ext cx="5715000" cy="8839200"/>
          </a:xfrm>
        </p:spPr>
        <p:txBody>
          <a:bodyPr>
            <a:noAutofit/>
          </a:bodyPr>
          <a:lstStyle/>
          <a:p>
            <a:r>
              <a:rPr lang="en-US" dirty="0"/>
              <a:t>Teachers</a:t>
            </a:r>
          </a:p>
          <a:p>
            <a:r>
              <a:rPr lang="en-US" dirty="0"/>
              <a:t>Classmates/study groups</a:t>
            </a:r>
          </a:p>
          <a:p>
            <a:r>
              <a:rPr lang="en-US" dirty="0"/>
              <a:t>Counselors</a:t>
            </a:r>
          </a:p>
          <a:p>
            <a:r>
              <a:rPr lang="en-US" dirty="0"/>
              <a:t>LEC staff</a:t>
            </a:r>
          </a:p>
          <a:p>
            <a:pPr lvl="1"/>
            <a:r>
              <a:rPr lang="en-US" dirty="0" smtClean="0"/>
              <a:t>Director: Ms. Becker</a:t>
            </a:r>
            <a:endParaRPr lang="en-US" dirty="0"/>
          </a:p>
          <a:p>
            <a:pPr lvl="1"/>
            <a:r>
              <a:rPr lang="en-US" dirty="0"/>
              <a:t>Foreign Language </a:t>
            </a:r>
            <a:r>
              <a:rPr lang="en-US" dirty="0" smtClean="0"/>
              <a:t>Specialist: Fr. Dowalgo</a:t>
            </a:r>
            <a:endParaRPr lang="en-US" dirty="0"/>
          </a:p>
          <a:p>
            <a:pPr lvl="1"/>
            <a:r>
              <a:rPr lang="en-US" dirty="0"/>
              <a:t>Math </a:t>
            </a:r>
            <a:r>
              <a:rPr lang="en-US" dirty="0" smtClean="0"/>
              <a:t>Specialist: Mr. Fuchs*</a:t>
            </a:r>
          </a:p>
          <a:p>
            <a:pPr lvl="1"/>
            <a:r>
              <a:rPr lang="en-US" dirty="0" smtClean="0"/>
              <a:t>Science Specialist: Dr. Spiering**</a:t>
            </a:r>
            <a:endParaRPr lang="en-US" dirty="0"/>
          </a:p>
          <a:p>
            <a:pPr lvl="1"/>
            <a:r>
              <a:rPr lang="en-US" dirty="0"/>
              <a:t>Writing </a:t>
            </a:r>
            <a:r>
              <a:rPr lang="en-US" dirty="0" smtClean="0"/>
              <a:t>Specialist:</a:t>
            </a:r>
            <a:r>
              <a:rPr lang="en-US" dirty="0"/>
              <a:t> </a:t>
            </a:r>
            <a:r>
              <a:rPr lang="en-US" dirty="0" smtClean="0"/>
              <a:t>Ms. Speck</a:t>
            </a:r>
          </a:p>
          <a:p>
            <a:pPr marL="457200" lvl="1" indent="0">
              <a:buNone/>
            </a:pPr>
            <a:r>
              <a:rPr lang="en-US" sz="2000" dirty="0" smtClean="0"/>
              <a:t>*Stop by the library to check availability</a:t>
            </a:r>
          </a:p>
          <a:p>
            <a:pPr marL="457200" lvl="1" indent="0">
              <a:buNone/>
            </a:pPr>
            <a:r>
              <a:rPr lang="en-US" sz="2000" dirty="0" smtClean="0"/>
              <a:t>**Dr. Spiering will hold a Biology review session on Dec. 18th in room 5207 </a:t>
            </a:r>
            <a:r>
              <a:rPr lang="en-US" sz="2000" smtClean="0"/>
              <a:t>from </a:t>
            </a:r>
            <a:r>
              <a:rPr lang="en-US" sz="2000" smtClean="0"/>
              <a:t>8:00-9:30</a:t>
            </a:r>
            <a:endParaRPr lang="en-US" sz="2000" dirty="0"/>
          </a:p>
        </p:txBody>
      </p:sp>
      <p:sp>
        <p:nvSpPr>
          <p:cNvPr id="3" name="Title 2"/>
          <p:cNvSpPr>
            <a:spLocks noGrp="1"/>
          </p:cNvSpPr>
          <p:nvPr>
            <p:ph type="title"/>
          </p:nvPr>
        </p:nvSpPr>
        <p:spPr>
          <a:xfrm>
            <a:off x="0" y="228600"/>
            <a:ext cx="5029200" cy="643467"/>
          </a:xfrm>
        </p:spPr>
        <p:txBody>
          <a:bodyPr>
            <a:normAutofit/>
          </a:bodyPr>
          <a:lstStyle/>
          <a:p>
            <a:r>
              <a:rPr lang="en-US" dirty="0" smtClean="0"/>
              <a:t>      </a:t>
            </a:r>
            <a:r>
              <a:rPr lang="en-US" sz="3600" dirty="0" smtClean="0"/>
              <a:t>Where to go for help…</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9973" y="990600"/>
            <a:ext cx="4171627" cy="2590800"/>
          </a:xfrm>
          <a:prstGeom prst="rect">
            <a:avLst/>
          </a:prstGeom>
        </p:spPr>
      </p:pic>
    </p:spTree>
    <p:extLst>
      <p:ext uri="{BB962C8B-B14F-4D97-AF65-F5344CB8AC3E}">
        <p14:creationId xmlns:p14="http://schemas.microsoft.com/office/powerpoint/2010/main" val="26695838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490" y="304800"/>
            <a:ext cx="8403020" cy="685800"/>
          </a:xfrm>
        </p:spPr>
        <p:txBody>
          <a:bodyPr>
            <a:normAutofit fontScale="90000"/>
          </a:bodyPr>
          <a:lstStyle/>
          <a:p>
            <a:r>
              <a:rPr lang="en-US" sz="3600" b="1" dirty="0" smtClean="0"/>
              <a:t>PRESS</a:t>
            </a:r>
            <a:r>
              <a:rPr lang="en-US" sz="3600" dirty="0" smtClean="0"/>
              <a:t>: </a:t>
            </a:r>
            <a:r>
              <a:rPr lang="en-US" sz="3600" b="1" dirty="0"/>
              <a:t>Pr</a:t>
            </a:r>
            <a:r>
              <a:rPr lang="en-US" sz="3600" dirty="0"/>
              <a:t>e-</a:t>
            </a:r>
            <a:r>
              <a:rPr lang="en-US" sz="3600" b="1" dirty="0"/>
              <a:t>E</a:t>
            </a:r>
            <a:r>
              <a:rPr lang="en-US" sz="3600" dirty="0"/>
              <a:t>xam </a:t>
            </a:r>
            <a:r>
              <a:rPr lang="en-US" sz="3600" b="1" dirty="0"/>
              <a:t>S</a:t>
            </a:r>
            <a:r>
              <a:rPr lang="en-US" sz="3600" dirty="0"/>
              <a:t>tudy </a:t>
            </a:r>
            <a:r>
              <a:rPr lang="en-US" sz="3600" b="1" dirty="0"/>
              <a:t>S</a:t>
            </a:r>
            <a:r>
              <a:rPr lang="en-US" sz="3600" dirty="0"/>
              <a:t>essions</a:t>
            </a:r>
            <a:r>
              <a:rPr lang="en-US" dirty="0"/>
              <a:t/>
            </a:r>
            <a:br>
              <a:rPr lang="en-US" dirty="0"/>
            </a:br>
            <a:endParaRPr lang="en-US" dirty="0"/>
          </a:p>
        </p:txBody>
      </p:sp>
      <p:sp>
        <p:nvSpPr>
          <p:cNvPr id="3" name="Content Placeholder 2"/>
          <p:cNvSpPr>
            <a:spLocks noGrp="1"/>
          </p:cNvSpPr>
          <p:nvPr>
            <p:ph idx="1"/>
          </p:nvPr>
        </p:nvSpPr>
        <p:spPr>
          <a:xfrm>
            <a:off x="228600" y="990600"/>
            <a:ext cx="8686800" cy="5135563"/>
          </a:xfrm>
        </p:spPr>
        <p:txBody>
          <a:bodyPr>
            <a:normAutofit fontScale="92500"/>
          </a:bodyPr>
          <a:lstStyle/>
          <a:p>
            <a:r>
              <a:rPr lang="en-US" b="1" dirty="0" smtClean="0"/>
              <a:t>What</a:t>
            </a:r>
            <a:r>
              <a:rPr lang="en-US" dirty="0" smtClean="0"/>
              <a:t>: An opportunity to review class material and learn study/test-taking skills directly from teachers</a:t>
            </a:r>
          </a:p>
          <a:p>
            <a:r>
              <a:rPr lang="en-US" b="1" dirty="0" smtClean="0"/>
              <a:t>When</a:t>
            </a:r>
            <a:r>
              <a:rPr lang="en-US" dirty="0" smtClean="0"/>
              <a:t>: After school beginning Monday, Dec. 3 (see handout)</a:t>
            </a:r>
          </a:p>
          <a:p>
            <a:r>
              <a:rPr lang="en-US" b="1" dirty="0" smtClean="0"/>
              <a:t>Why</a:t>
            </a:r>
            <a:r>
              <a:rPr lang="en-US" dirty="0" smtClean="0"/>
              <a:t>: To be even better prepared for your exams</a:t>
            </a:r>
          </a:p>
          <a:p>
            <a:endParaRPr lang="en-US" dirty="0"/>
          </a:p>
          <a:p>
            <a:pPr marL="0" indent="0">
              <a:buNone/>
            </a:pPr>
            <a:r>
              <a:rPr lang="en-US" dirty="0" smtClean="0"/>
              <a:t>*Note that students with a 75 or below in a class will be required to attend. Be sure to make a plan to attend each session so you don’t miss an opportunity for any one course.</a:t>
            </a:r>
          </a:p>
          <a:p>
            <a:endParaRPr lang="en-US" b="1" dirty="0"/>
          </a:p>
        </p:txBody>
      </p:sp>
    </p:spTree>
    <p:extLst>
      <p:ext uri="{BB962C8B-B14F-4D97-AF65-F5344CB8AC3E}">
        <p14:creationId xmlns:p14="http://schemas.microsoft.com/office/powerpoint/2010/main" val="19816978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Good vibes!</a:t>
            </a:r>
            <a:endParaRPr lang="en-US" dirty="0"/>
          </a:p>
        </p:txBody>
      </p:sp>
      <p:sp>
        <p:nvSpPr>
          <p:cNvPr id="3" name="Content Placeholder 2"/>
          <p:cNvSpPr>
            <a:spLocks noGrp="1"/>
          </p:cNvSpPr>
          <p:nvPr>
            <p:ph idx="1"/>
          </p:nvPr>
        </p:nvSpPr>
        <p:spPr>
          <a:xfrm>
            <a:off x="457200" y="1219200"/>
            <a:ext cx="8229600" cy="4525963"/>
          </a:xfrm>
        </p:spPr>
        <p:txBody>
          <a:bodyPr>
            <a:normAutofit/>
          </a:bodyPr>
          <a:lstStyle/>
          <a:p>
            <a:pPr marL="0" indent="0">
              <a:buNone/>
            </a:pPr>
            <a:endParaRPr lang="en-US" sz="3600" dirty="0" smtClean="0">
              <a:solidFill>
                <a:schemeClr val="tx1"/>
              </a:solidFill>
            </a:endParaRPr>
          </a:p>
          <a:p>
            <a:pPr marL="0" indent="0">
              <a:buNone/>
            </a:pPr>
            <a:r>
              <a:rPr lang="en-US" dirty="0" smtClean="0"/>
              <a:t> </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306" y="987477"/>
            <a:ext cx="2971800" cy="29718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7801" y="987477"/>
            <a:ext cx="2819400" cy="28194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4034132"/>
            <a:ext cx="3048000" cy="238125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47681" y="3962400"/>
            <a:ext cx="3686175" cy="2452982"/>
          </a:xfrm>
          <a:prstGeom prst="rect">
            <a:avLst/>
          </a:prstGeom>
        </p:spPr>
      </p:pic>
    </p:spTree>
    <p:extLst>
      <p:ext uri="{BB962C8B-B14F-4D97-AF65-F5344CB8AC3E}">
        <p14:creationId xmlns:p14="http://schemas.microsoft.com/office/powerpoint/2010/main" val="2184004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81000"/>
            <a:ext cx="7924800" cy="707886"/>
          </a:xfrm>
          <a:prstGeom prst="rect">
            <a:avLst/>
          </a:prstGeom>
          <a:noFill/>
        </p:spPr>
        <p:txBody>
          <a:bodyPr wrap="square" rtlCol="0">
            <a:normAutofit/>
          </a:bodyPr>
          <a:lstStyle/>
          <a:p>
            <a:r>
              <a:rPr lang="en-US" sz="4000" b="1" dirty="0" smtClean="0">
                <a:solidFill>
                  <a:schemeClr val="tx1">
                    <a:lumMod val="85000"/>
                    <a:lumOff val="15000"/>
                  </a:schemeClr>
                </a:solidFill>
                <a:latin typeface="+mj-lt"/>
              </a:rPr>
              <a:t>Enhancing</a:t>
            </a:r>
            <a:r>
              <a:rPr lang="en-US" sz="4000" dirty="0" smtClean="0">
                <a:latin typeface="+mj-lt"/>
              </a:rPr>
              <a:t> </a:t>
            </a:r>
            <a:r>
              <a:rPr lang="en-US" sz="4000" dirty="0" smtClean="0">
                <a:solidFill>
                  <a:schemeClr val="tx1">
                    <a:lumMod val="50000"/>
                    <a:lumOff val="50000"/>
                  </a:schemeClr>
                </a:solidFill>
                <a:latin typeface="+mj-lt"/>
              </a:rPr>
              <a:t>Test Taking Confidence</a:t>
            </a:r>
            <a:endParaRPr lang="en-US" sz="4000" dirty="0">
              <a:solidFill>
                <a:schemeClr val="tx1">
                  <a:lumMod val="50000"/>
                  <a:lumOff val="50000"/>
                </a:schemeClr>
              </a:solidFill>
              <a:latin typeface="+mj-lt"/>
              <a:cs typeface="Arial" pitchFamily="34" charset="0"/>
            </a:endParaRPr>
          </a:p>
        </p:txBody>
      </p:sp>
      <p:cxnSp>
        <p:nvCxnSpPr>
          <p:cNvPr id="10" name="Straight Connector 9"/>
          <p:cNvCxnSpPr/>
          <p:nvPr/>
        </p:nvCxnSpPr>
        <p:spPr>
          <a:xfrm>
            <a:off x="1905000" y="2936809"/>
            <a:ext cx="5257800" cy="1588"/>
          </a:xfrm>
          <a:prstGeom prst="line">
            <a:avLst/>
          </a:prstGeom>
          <a:ln w="47625">
            <a:solidFill>
              <a:srgbClr val="E4E4E4"/>
            </a:solidFill>
          </a:ln>
          <a:effectLst/>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50711" y="5127978"/>
            <a:ext cx="7973935" cy="400110"/>
          </a:xfrm>
          <a:prstGeom prst="rect">
            <a:avLst/>
          </a:prstGeom>
          <a:noFill/>
        </p:spPr>
        <p:txBody>
          <a:bodyPr wrap="none" rtlCol="0">
            <a:normAutofit/>
          </a:bodyPr>
          <a:lstStyle/>
          <a:p>
            <a:pPr algn="r"/>
            <a:endParaRPr lang="en-US" sz="2000" b="1" dirty="0">
              <a:solidFill>
                <a:schemeClr val="tx1">
                  <a:lumMod val="75000"/>
                  <a:lumOff val="25000"/>
                </a:schemeClr>
              </a:solidFill>
            </a:endParaRPr>
          </a:p>
        </p:txBody>
      </p:sp>
      <p:sp>
        <p:nvSpPr>
          <p:cNvPr id="12" name="Rectangle 11"/>
          <p:cNvSpPr/>
          <p:nvPr/>
        </p:nvSpPr>
        <p:spPr>
          <a:xfrm>
            <a:off x="8686800" y="528448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grpSp>
        <p:nvGrpSpPr>
          <p:cNvPr id="26" name="Group 25"/>
          <p:cNvGrpSpPr/>
          <p:nvPr/>
        </p:nvGrpSpPr>
        <p:grpSpPr>
          <a:xfrm>
            <a:off x="762000" y="1557456"/>
            <a:ext cx="2057400" cy="2708434"/>
            <a:chOff x="762000" y="1557456"/>
            <a:chExt cx="2057400" cy="2708434"/>
          </a:xfrm>
        </p:grpSpPr>
        <p:sp>
          <p:nvSpPr>
            <p:cNvPr id="6" name="Oval 5"/>
            <p:cNvSpPr/>
            <p:nvPr/>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4" name="TextBox 13"/>
            <p:cNvSpPr txBox="1"/>
            <p:nvPr/>
          </p:nvSpPr>
          <p:spPr>
            <a:xfrm>
              <a:off x="1121392" y="1557456"/>
              <a:ext cx="1219200" cy="2708434"/>
            </a:xfrm>
            <a:prstGeom prst="rect">
              <a:avLst/>
            </a:prstGeom>
            <a:noFill/>
          </p:spPr>
          <p:txBody>
            <a:bodyPr wrap="square" rtlCol="0">
              <a:spAutoFit/>
            </a:bodyPr>
            <a:lstStyle/>
            <a:p>
              <a:r>
                <a:rPr lang="en-US" sz="17000" b="1" dirty="0" smtClean="0">
                  <a:solidFill>
                    <a:srgbClr val="F26200">
                      <a:alpha val="40000"/>
                    </a:srgbClr>
                  </a:solidFill>
                  <a:latin typeface="+mj-lt"/>
                  <a:cs typeface="Arial" pitchFamily="34" charset="0"/>
                </a:rPr>
                <a:t>1</a:t>
              </a:r>
              <a:endParaRPr lang="en-US" sz="17000" b="1" dirty="0">
                <a:solidFill>
                  <a:srgbClr val="F26200">
                    <a:alpha val="40000"/>
                  </a:srgbClr>
                </a:solidFill>
                <a:latin typeface="+mj-lt"/>
                <a:cs typeface="Arial" pitchFamily="34" charset="0"/>
              </a:endParaRPr>
            </a:p>
          </p:txBody>
        </p:sp>
        <p:sp>
          <p:nvSpPr>
            <p:cNvPr id="13" name="TextBox 12"/>
            <p:cNvSpPr txBox="1"/>
            <p:nvPr/>
          </p:nvSpPr>
          <p:spPr>
            <a:xfrm>
              <a:off x="823416" y="2666898"/>
              <a:ext cx="1931160" cy="683264"/>
            </a:xfrm>
            <a:prstGeom prst="rect">
              <a:avLst/>
            </a:prstGeom>
            <a:noFill/>
          </p:spPr>
          <p:txBody>
            <a:bodyPr wrap="square" rtlCol="0">
              <a:normAutofit/>
            </a:bodyPr>
            <a:lstStyle/>
            <a:p>
              <a:pPr algn="ctr">
                <a:lnSpc>
                  <a:spcPct val="80000"/>
                </a:lnSpc>
              </a:pPr>
              <a:r>
                <a:rPr lang="en-US" sz="2400" b="1" spc="60" dirty="0" smtClean="0">
                  <a:solidFill>
                    <a:schemeClr val="bg1"/>
                  </a:solidFill>
                  <a:effectLst>
                    <a:outerShdw blurRad="50800" dist="25400" dir="5400000" algn="t" rotWithShape="0">
                      <a:prstClr val="black">
                        <a:alpha val="15000"/>
                      </a:prstClr>
                    </a:outerShdw>
                  </a:effectLst>
                </a:rPr>
                <a:t>Getting Organized</a:t>
              </a:r>
              <a:endParaRPr lang="en-US" sz="2400" b="1" dirty="0">
                <a:solidFill>
                  <a:schemeClr val="bg1"/>
                </a:solidFill>
                <a:effectLst>
                  <a:outerShdw blurRad="50800" dist="25400" dir="5400000" algn="t" rotWithShape="0">
                    <a:prstClr val="black">
                      <a:alpha val="15000"/>
                    </a:prstClr>
                  </a:outerShdw>
                </a:effectLst>
              </a:endParaRPr>
            </a:p>
          </p:txBody>
        </p:sp>
        <p:sp>
          <p:nvSpPr>
            <p:cNvPr id="19" name="Oval 18"/>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grpSp>
      <p:grpSp>
        <p:nvGrpSpPr>
          <p:cNvPr id="23" name="Group 22"/>
          <p:cNvGrpSpPr/>
          <p:nvPr/>
        </p:nvGrpSpPr>
        <p:grpSpPr>
          <a:xfrm>
            <a:off x="3543300" y="1591943"/>
            <a:ext cx="2057400" cy="2708434"/>
            <a:chOff x="3543300" y="1591943"/>
            <a:chExt cx="2057400" cy="2708434"/>
          </a:xfrm>
        </p:grpSpPr>
        <p:sp>
          <p:nvSpPr>
            <p:cNvPr id="4" name="Oval 3"/>
            <p:cNvSpPr/>
            <p:nvPr/>
          </p:nvSpPr>
          <p:spPr>
            <a:xfrm>
              <a:off x="3543300" y="1946209"/>
              <a:ext cx="2057400" cy="2057400"/>
            </a:xfrm>
            <a:prstGeom prst="ellipse">
              <a:avLst/>
            </a:prstGeom>
            <a:gradFill>
              <a:gsLst>
                <a:gs pos="0">
                  <a:srgbClr val="00B0F0"/>
                </a:gs>
                <a:gs pos="50000">
                  <a:srgbClr val="399ECB"/>
                </a:gs>
                <a:gs pos="100000">
                  <a:srgbClr val="0077D0"/>
                </a:gs>
              </a:gsLst>
              <a:path path="circle">
                <a:fillToRect l="50000" t="50000" r="50000" b="50000"/>
              </a:path>
            </a:gra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5" name="TextBox 14"/>
            <p:cNvSpPr txBox="1"/>
            <p:nvPr/>
          </p:nvSpPr>
          <p:spPr>
            <a:xfrm>
              <a:off x="3933968" y="1591943"/>
              <a:ext cx="1219200" cy="2708434"/>
            </a:xfrm>
            <a:prstGeom prst="rect">
              <a:avLst/>
            </a:prstGeom>
            <a:noFill/>
          </p:spPr>
          <p:txBody>
            <a:bodyPr wrap="square" rtlCol="0">
              <a:spAutoFit/>
            </a:bodyPr>
            <a:lstStyle/>
            <a:p>
              <a:r>
                <a:rPr lang="en-US" sz="17000" b="1" dirty="0" smtClean="0">
                  <a:solidFill>
                    <a:srgbClr val="2A7A9E">
                      <a:alpha val="40000"/>
                    </a:srgbClr>
                  </a:solidFill>
                  <a:latin typeface="+mj-lt"/>
                  <a:cs typeface="Arial" pitchFamily="34" charset="0"/>
                </a:rPr>
                <a:t>2</a:t>
              </a:r>
              <a:endParaRPr lang="en-US" sz="17000" b="1" dirty="0">
                <a:solidFill>
                  <a:srgbClr val="2A7A9E">
                    <a:alpha val="40000"/>
                  </a:srgbClr>
                </a:solidFill>
                <a:latin typeface="+mj-lt"/>
                <a:cs typeface="Arial" pitchFamily="34" charset="0"/>
              </a:endParaRPr>
            </a:p>
          </p:txBody>
        </p:sp>
        <p:sp>
          <p:nvSpPr>
            <p:cNvPr id="16" name="TextBox 15"/>
            <p:cNvSpPr txBox="1"/>
            <p:nvPr/>
          </p:nvSpPr>
          <p:spPr>
            <a:xfrm>
              <a:off x="3601872" y="2701385"/>
              <a:ext cx="1931160" cy="665695"/>
            </a:xfrm>
            <a:prstGeom prst="rect">
              <a:avLst/>
            </a:prstGeom>
            <a:noFill/>
          </p:spPr>
          <p:txBody>
            <a:bodyPr wrap="square" rtlCol="0">
              <a:normAutofit/>
            </a:bodyPr>
            <a:lstStyle/>
            <a:p>
              <a:pPr algn="ctr">
                <a:lnSpc>
                  <a:spcPct val="80000"/>
                </a:lnSpc>
              </a:pPr>
              <a:r>
                <a:rPr lang="en-US" sz="2300" b="1" spc="60" dirty="0" smtClean="0">
                  <a:solidFill>
                    <a:schemeClr val="bg1"/>
                  </a:solidFill>
                  <a:effectLst>
                    <a:outerShdw blurRad="50800" dist="25400" dir="5400000" algn="t" rotWithShape="0">
                      <a:prstClr val="black">
                        <a:alpha val="15000"/>
                      </a:prstClr>
                    </a:outerShdw>
                  </a:effectLst>
                </a:rPr>
                <a:t>How to Study</a:t>
              </a:r>
              <a:endParaRPr lang="en-US" sz="2300" b="1" dirty="0">
                <a:solidFill>
                  <a:schemeClr val="bg1"/>
                </a:solidFill>
                <a:effectLst>
                  <a:outerShdw blurRad="50800" dist="25400" dir="5400000" algn="t" rotWithShape="0">
                    <a:prstClr val="black">
                      <a:alpha val="15000"/>
                    </a:prstClr>
                  </a:outerShdw>
                </a:effectLst>
              </a:endParaRPr>
            </a:p>
          </p:txBody>
        </p:sp>
        <p:sp>
          <p:nvSpPr>
            <p:cNvPr id="20" name="Oval 19"/>
            <p:cNvSpPr/>
            <p:nvPr/>
          </p:nvSpPr>
          <p:spPr>
            <a:xfrm>
              <a:off x="3782124" y="198863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grpSp>
      <p:grpSp>
        <p:nvGrpSpPr>
          <p:cNvPr id="24" name="Group 23"/>
          <p:cNvGrpSpPr/>
          <p:nvPr/>
        </p:nvGrpSpPr>
        <p:grpSpPr>
          <a:xfrm>
            <a:off x="6324600" y="1587511"/>
            <a:ext cx="2057400" cy="2708434"/>
            <a:chOff x="6324600" y="1587511"/>
            <a:chExt cx="2057400" cy="2708434"/>
          </a:xfrm>
        </p:grpSpPr>
        <p:sp>
          <p:nvSpPr>
            <p:cNvPr id="5" name="Oval 4"/>
            <p:cNvSpPr/>
            <p:nvPr/>
          </p:nvSpPr>
          <p:spPr>
            <a:xfrm>
              <a:off x="6324600" y="1953643"/>
              <a:ext cx="2057400" cy="2057400"/>
            </a:xfrm>
            <a:prstGeom prst="ellipse">
              <a:avLst/>
            </a:prstGeom>
            <a:gradFill flip="none" rotWithShape="1">
              <a:gsLst>
                <a:gs pos="5000">
                  <a:srgbClr val="84D830"/>
                </a:gs>
                <a:gs pos="48000">
                  <a:srgbClr val="7BCF27"/>
                </a:gs>
                <a:gs pos="100000">
                  <a:srgbClr val="56901C"/>
                </a:gs>
              </a:gsLst>
              <a:path path="circle">
                <a:fillToRect l="50000" t="50000" r="50000" b="50000"/>
              </a:path>
              <a:tileRect/>
            </a:gradFill>
            <a:ln w="5080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7" name="TextBox 16"/>
            <p:cNvSpPr txBox="1"/>
            <p:nvPr/>
          </p:nvSpPr>
          <p:spPr>
            <a:xfrm>
              <a:off x="6721604" y="1587511"/>
              <a:ext cx="1219200" cy="2708434"/>
            </a:xfrm>
            <a:prstGeom prst="rect">
              <a:avLst/>
            </a:prstGeom>
            <a:noFill/>
          </p:spPr>
          <p:txBody>
            <a:bodyPr wrap="square" rtlCol="0">
              <a:spAutoFit/>
            </a:bodyPr>
            <a:lstStyle/>
            <a:p>
              <a:r>
                <a:rPr lang="en-US" sz="17000" b="1" dirty="0" smtClean="0">
                  <a:solidFill>
                    <a:srgbClr val="65B131">
                      <a:alpha val="64000"/>
                    </a:srgbClr>
                  </a:solidFill>
                  <a:latin typeface="+mj-lt"/>
                  <a:cs typeface="Arial" pitchFamily="34" charset="0"/>
                </a:rPr>
                <a:t>3</a:t>
              </a:r>
              <a:endParaRPr lang="en-US" sz="17000" b="1" dirty="0">
                <a:solidFill>
                  <a:srgbClr val="65B131">
                    <a:alpha val="64000"/>
                  </a:srgbClr>
                </a:solidFill>
                <a:latin typeface="+mj-lt"/>
                <a:cs typeface="Arial" pitchFamily="34" charset="0"/>
              </a:endParaRPr>
            </a:p>
          </p:txBody>
        </p:sp>
        <p:sp>
          <p:nvSpPr>
            <p:cNvPr id="18" name="TextBox 17"/>
            <p:cNvSpPr txBox="1"/>
            <p:nvPr/>
          </p:nvSpPr>
          <p:spPr>
            <a:xfrm>
              <a:off x="6411810" y="2674651"/>
              <a:ext cx="1931160" cy="665695"/>
            </a:xfrm>
            <a:prstGeom prst="rect">
              <a:avLst/>
            </a:prstGeom>
            <a:noFill/>
          </p:spPr>
          <p:txBody>
            <a:bodyPr wrap="square" rtlCol="0">
              <a:normAutofit/>
            </a:bodyPr>
            <a:lstStyle/>
            <a:p>
              <a:pPr algn="ctr">
                <a:lnSpc>
                  <a:spcPct val="80000"/>
                </a:lnSpc>
              </a:pPr>
              <a:r>
                <a:rPr lang="en-US" sz="2300" b="1" spc="60" dirty="0" smtClean="0">
                  <a:solidFill>
                    <a:schemeClr val="bg1"/>
                  </a:solidFill>
                  <a:effectLst>
                    <a:outerShdw blurRad="50800" dist="25400" dir="5400000" algn="t" rotWithShape="0">
                      <a:prstClr val="black">
                        <a:alpha val="15000"/>
                      </a:prstClr>
                    </a:outerShdw>
                  </a:effectLst>
                </a:rPr>
                <a:t>Test Taking Strategies</a:t>
              </a:r>
              <a:endParaRPr lang="en-US" sz="2300" b="1" dirty="0">
                <a:solidFill>
                  <a:schemeClr val="bg1"/>
                </a:solidFill>
                <a:effectLst>
                  <a:outerShdw blurRad="50800" dist="25400" dir="5400000" algn="t" rotWithShape="0">
                    <a:prstClr val="black">
                      <a:alpha val="15000"/>
                    </a:prstClr>
                  </a:outerShdw>
                </a:effectLst>
              </a:endParaRPr>
            </a:p>
          </p:txBody>
        </p:sp>
        <p:sp>
          <p:nvSpPr>
            <p:cNvPr id="21" name="Oval 20"/>
            <p:cNvSpPr/>
            <p:nvPr/>
          </p:nvSpPr>
          <p:spPr>
            <a:xfrm>
              <a:off x="6569928" y="2005362"/>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lvl="0">
              <a:spcBef>
                <a:spcPts val="0"/>
              </a:spcBef>
            </a:pPr>
            <a:r>
              <a:rPr lang="en-US" sz="4000" cap="none" dirty="0" smtClean="0">
                <a:solidFill>
                  <a:prstClr val="black">
                    <a:lumMod val="85000"/>
                    <a:lumOff val="15000"/>
                  </a:prstClr>
                </a:solidFill>
                <a:ea typeface="+mn-ea"/>
                <a:cs typeface="+mn-cs"/>
              </a:rPr>
              <a:t>Step One </a:t>
            </a:r>
            <a:r>
              <a:rPr lang="en-US" sz="4000" b="0" cap="none" dirty="0" smtClean="0">
                <a:solidFill>
                  <a:prstClr val="black">
                    <a:lumMod val="50000"/>
                    <a:lumOff val="50000"/>
                  </a:prstClr>
                </a:solidFill>
                <a:ea typeface="+mn-ea"/>
                <a:cs typeface="+mn-cs"/>
              </a:rPr>
              <a:t>Getting Organized</a:t>
            </a:r>
            <a:endParaRPr lang="en-US" sz="2800" dirty="0"/>
          </a:p>
        </p:txBody>
      </p:sp>
      <p:sp>
        <p:nvSpPr>
          <p:cNvPr id="5" name="Text Placeholder 4"/>
          <p:cNvSpPr>
            <a:spLocks noGrp="1"/>
          </p:cNvSpPr>
          <p:nvPr>
            <p:ph type="body" idx="1"/>
          </p:nvPr>
        </p:nvSpPr>
        <p:spPr/>
        <p:txBody>
          <a:bodyPr/>
          <a:lstStyle/>
          <a:p>
            <a:pPr lvl="0">
              <a:spcBef>
                <a:spcPts val="0"/>
              </a:spcBef>
            </a:pPr>
            <a:endParaRPr lang="en-US" sz="1700" b="1" dirty="0">
              <a:solidFill>
                <a:prstClr val="black">
                  <a:lumMod val="75000"/>
                  <a:lumOff val="25000"/>
                </a:prstClr>
              </a:solidFill>
            </a:endParaRPr>
          </a:p>
        </p:txBody>
      </p:sp>
      <p:sp>
        <p:nvSpPr>
          <p:cNvPr id="6" name="TextBox 5"/>
          <p:cNvSpPr txBox="1"/>
          <p:nvPr/>
        </p:nvSpPr>
        <p:spPr>
          <a:xfrm>
            <a:off x="1121392" y="1557456"/>
            <a:ext cx="1219200" cy="2708434"/>
          </a:xfrm>
          <a:prstGeom prst="rect">
            <a:avLst/>
          </a:prstGeom>
          <a:noFill/>
        </p:spPr>
        <p:txBody>
          <a:bodyPr wrap="square" rtlCol="0">
            <a:spAutoFit/>
          </a:bodyPr>
          <a:lstStyle/>
          <a:p>
            <a:r>
              <a:rPr lang="en-US" sz="17000" b="1" dirty="0" smtClean="0">
                <a:solidFill>
                  <a:srgbClr val="F26200">
                    <a:alpha val="40000"/>
                  </a:srgbClr>
                </a:solidFill>
                <a:cs typeface="Arial" pitchFamily="34" charset="0"/>
              </a:rPr>
              <a:t>1</a:t>
            </a:r>
            <a:endParaRPr lang="en-US" sz="17000" b="1" dirty="0">
              <a:solidFill>
                <a:srgbClr val="F26200">
                  <a:alpha val="40000"/>
                </a:srgbClr>
              </a:solidFill>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4381872" y="4191000"/>
            <a:ext cx="3946416" cy="1828800"/>
          </a:xfrm>
          <a:prstGeom prst="rect">
            <a:avLst/>
          </a:prstGeom>
          <a:noFill/>
        </p:spPr>
        <p:txBody>
          <a:bodyPr wrap="square" rtlCol="0">
            <a:normAutofit fontScale="92500" lnSpcReduction="20000"/>
          </a:bodyPr>
          <a:lstStyle/>
          <a:p>
            <a:pPr>
              <a:lnSpc>
                <a:spcPct val="114000"/>
              </a:lnSpc>
            </a:pPr>
            <a:r>
              <a:rPr lang="en-US" sz="2400" dirty="0" smtClean="0">
                <a:solidFill>
                  <a:prstClr val="black">
                    <a:lumMod val="85000"/>
                    <a:lumOff val="15000"/>
                  </a:prstClr>
                </a:solidFill>
              </a:rPr>
              <a:t>The LEC </a:t>
            </a:r>
            <a:r>
              <a:rPr lang="en-US" sz="2400" b="1" dirty="0" smtClean="0">
                <a:solidFill>
                  <a:srgbClr val="C00000"/>
                </a:solidFill>
              </a:rPr>
              <a:t>5-Day Backward Planning Rule: </a:t>
            </a:r>
            <a:r>
              <a:rPr lang="en-US" sz="2400" dirty="0" smtClean="0">
                <a:solidFill>
                  <a:prstClr val="black">
                    <a:lumMod val="85000"/>
                    <a:lumOff val="15000"/>
                  </a:prstClr>
                </a:solidFill>
              </a:rPr>
              <a:t>Calculate (at least) 5 days prior to your exam, and review your notes every night.</a:t>
            </a:r>
          </a:p>
          <a:p>
            <a:endParaRPr lang="en-US" dirty="0">
              <a:solidFill>
                <a:prstClr val="black">
                  <a:lumMod val="85000"/>
                  <a:lumOff val="15000"/>
                </a:prstClr>
              </a:solidFill>
            </a:endParaRPr>
          </a:p>
        </p:txBody>
      </p:sp>
      <p:sp>
        <p:nvSpPr>
          <p:cNvPr id="11" name="TextBox 10"/>
          <p:cNvSpPr txBox="1"/>
          <p:nvPr/>
        </p:nvSpPr>
        <p:spPr>
          <a:xfrm>
            <a:off x="4373880" y="1066800"/>
            <a:ext cx="3962400" cy="1143000"/>
          </a:xfrm>
          <a:prstGeom prst="rect">
            <a:avLst/>
          </a:prstGeom>
          <a:noFill/>
        </p:spPr>
        <p:txBody>
          <a:bodyPr wrap="square" rtlCol="0">
            <a:normAutofit/>
          </a:bodyPr>
          <a:lstStyle/>
          <a:p>
            <a:pPr>
              <a:lnSpc>
                <a:spcPct val="114000"/>
              </a:lnSpc>
            </a:pPr>
            <a:endParaRPr lang="en-US" sz="2000" dirty="0">
              <a:solidFill>
                <a:prstClr val="black">
                  <a:lumMod val="85000"/>
                  <a:lumOff val="15000"/>
                </a:prstClr>
              </a:solidFill>
            </a:endParaRPr>
          </a:p>
        </p:txBody>
      </p:sp>
      <p:sp>
        <p:nvSpPr>
          <p:cNvPr id="9" name="Title 8"/>
          <p:cNvSpPr>
            <a:spLocks noGrp="1"/>
          </p:cNvSpPr>
          <p:nvPr>
            <p:ph type="title"/>
          </p:nvPr>
        </p:nvSpPr>
        <p:spPr/>
        <p:txBody>
          <a:bodyPr/>
          <a:lstStyle/>
          <a:p>
            <a:pPr lvl="0">
              <a:spcBef>
                <a:spcPts val="0"/>
              </a:spcBef>
            </a:pPr>
            <a:r>
              <a:rPr lang="en-US" sz="2800" b="1" dirty="0" smtClean="0">
                <a:solidFill>
                  <a:prstClr val="black">
                    <a:lumMod val="85000"/>
                    <a:lumOff val="15000"/>
                  </a:prstClr>
                </a:solidFill>
                <a:latin typeface="+mn-lt"/>
                <a:ea typeface="+mn-ea"/>
                <a:cs typeface="+mn-cs"/>
              </a:rPr>
              <a:t>Planning</a:t>
            </a:r>
            <a:endParaRPr lang="en-US" dirty="0">
              <a:latin typeface="+mn-lt"/>
            </a:endParaRPr>
          </a:p>
        </p:txBody>
      </p:sp>
      <p:pic>
        <p:nvPicPr>
          <p:cNvPr id="1026" name="Picture 2" descr="https://encrypted-tbn3.gstatic.com/images?q=tbn:ANd9GcT322C_8_VLco7ojPl8gIBI-jf53px2j4wAT014CPyXJAZradHA">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634" y="2133600"/>
            <a:ext cx="3655166" cy="2438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389864" y="1295400"/>
            <a:ext cx="3763536" cy="2308324"/>
          </a:xfrm>
          <a:prstGeom prst="rect">
            <a:avLst/>
          </a:prstGeom>
          <a:noFill/>
        </p:spPr>
        <p:txBody>
          <a:bodyPr wrap="square" rtlCol="0">
            <a:spAutoFit/>
          </a:bodyPr>
          <a:lstStyle/>
          <a:p>
            <a:r>
              <a:rPr lang="en-US" sz="2400" dirty="0" smtClean="0"/>
              <a:t>Keep in mind that your exams will cover information you learned during this semester. You will need to gather all notes, LAPs, etc. as you prepare.</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11914128"/>
              </p:ext>
            </p:extLst>
          </p:nvPr>
        </p:nvGraphicFramePr>
        <p:xfrm>
          <a:off x="76200" y="80818"/>
          <a:ext cx="8991598" cy="6700981"/>
        </p:xfrm>
        <a:graphic>
          <a:graphicData uri="http://schemas.openxmlformats.org/drawingml/2006/table">
            <a:tbl>
              <a:tblPr firstRow="1" bandRow="1">
                <a:tableStyleId>{5C22544A-7EE6-4342-B048-85BDC9FD1C3A}</a:tableStyleId>
              </a:tblPr>
              <a:tblGrid>
                <a:gridCol w="1284514"/>
                <a:gridCol w="1284514"/>
                <a:gridCol w="1284514"/>
                <a:gridCol w="1284514"/>
                <a:gridCol w="1284514"/>
                <a:gridCol w="1284514"/>
                <a:gridCol w="1284514"/>
              </a:tblGrid>
              <a:tr h="707052">
                <a:tc>
                  <a:txBody>
                    <a:bodyPr/>
                    <a:lstStyle/>
                    <a:p>
                      <a:r>
                        <a:rPr lang="en-US" dirty="0" smtClean="0"/>
                        <a:t>Dec. 9</a:t>
                      </a:r>
                      <a:r>
                        <a:rPr lang="en-US" baseline="30000" dirty="0" smtClean="0"/>
                        <a:t>th</a:t>
                      </a:r>
                      <a:endParaRPr lang="en-US" dirty="0"/>
                    </a:p>
                  </a:txBody>
                  <a:tcPr/>
                </a:tc>
                <a:tc>
                  <a:txBody>
                    <a:bodyPr/>
                    <a:lstStyle/>
                    <a:p>
                      <a:r>
                        <a:rPr lang="en-US" dirty="0" smtClean="0"/>
                        <a:t>Dec. 10</a:t>
                      </a:r>
                      <a:r>
                        <a:rPr lang="en-US" baseline="30000" dirty="0" smtClean="0"/>
                        <a:t>th</a:t>
                      </a:r>
                      <a:endParaRPr lang="en-US" dirty="0"/>
                    </a:p>
                  </a:txBody>
                  <a:tcPr/>
                </a:tc>
                <a:tc>
                  <a:txBody>
                    <a:bodyPr/>
                    <a:lstStyle/>
                    <a:p>
                      <a:r>
                        <a:rPr lang="en-US" dirty="0" smtClean="0"/>
                        <a:t>Dec. 11</a:t>
                      </a:r>
                      <a:r>
                        <a:rPr lang="en-US" baseline="30000" dirty="0" smtClean="0"/>
                        <a:t>th</a:t>
                      </a:r>
                      <a:r>
                        <a:rPr lang="en-US" baseline="0" dirty="0" smtClean="0"/>
                        <a:t> </a:t>
                      </a:r>
                      <a:endParaRPr lang="en-US" dirty="0"/>
                    </a:p>
                  </a:txBody>
                  <a:tcPr/>
                </a:tc>
                <a:tc>
                  <a:txBody>
                    <a:bodyPr/>
                    <a:lstStyle/>
                    <a:p>
                      <a:r>
                        <a:rPr lang="en-US" dirty="0" smtClean="0"/>
                        <a:t>Dec. 12</a:t>
                      </a:r>
                      <a:r>
                        <a:rPr lang="en-US" baseline="30000" dirty="0" smtClean="0"/>
                        <a:t>th</a:t>
                      </a:r>
                      <a:r>
                        <a:rPr lang="en-US" dirty="0" smtClean="0"/>
                        <a:t> </a:t>
                      </a:r>
                      <a:endParaRPr lang="en-US" dirty="0"/>
                    </a:p>
                  </a:txBody>
                  <a:tcPr/>
                </a:tc>
                <a:tc>
                  <a:txBody>
                    <a:bodyPr/>
                    <a:lstStyle/>
                    <a:p>
                      <a:r>
                        <a:rPr lang="en-US" dirty="0" smtClean="0"/>
                        <a:t>Dec. 13</a:t>
                      </a:r>
                      <a:r>
                        <a:rPr lang="en-US" baseline="30000" dirty="0" smtClean="0"/>
                        <a:t>th</a:t>
                      </a:r>
                      <a:r>
                        <a:rPr lang="en-US" dirty="0" smtClean="0"/>
                        <a:t> </a:t>
                      </a:r>
                      <a:endParaRPr lang="en-US" dirty="0"/>
                    </a:p>
                  </a:txBody>
                  <a:tcPr/>
                </a:tc>
                <a:tc>
                  <a:txBody>
                    <a:bodyPr/>
                    <a:lstStyle/>
                    <a:p>
                      <a:r>
                        <a:rPr lang="en-US" dirty="0" smtClean="0"/>
                        <a:t>Dec. 14</a:t>
                      </a:r>
                      <a:r>
                        <a:rPr lang="en-US" baseline="30000" dirty="0" smtClean="0"/>
                        <a:t>th</a:t>
                      </a:r>
                      <a:r>
                        <a:rPr lang="en-US" dirty="0" smtClean="0"/>
                        <a:t> </a:t>
                      </a:r>
                      <a:endParaRPr lang="en-US" dirty="0"/>
                    </a:p>
                  </a:txBody>
                  <a:tcPr/>
                </a:tc>
                <a:tc>
                  <a:txBody>
                    <a:bodyPr/>
                    <a:lstStyle/>
                    <a:p>
                      <a:r>
                        <a:rPr lang="en-US" dirty="0" smtClean="0"/>
                        <a:t>Dec. 15</a:t>
                      </a:r>
                      <a:r>
                        <a:rPr lang="en-US" baseline="30000" dirty="0" smtClean="0"/>
                        <a:t>th</a:t>
                      </a:r>
                      <a:r>
                        <a:rPr lang="en-US" dirty="0" smtClean="0"/>
                        <a:t> </a:t>
                      </a:r>
                      <a:endParaRPr lang="en-US" dirty="0"/>
                    </a:p>
                  </a:txBody>
                  <a:tcPr/>
                </a:tc>
              </a:tr>
              <a:tr h="2739233">
                <a:tc>
                  <a:txBody>
                    <a:bodyPr/>
                    <a:lstStyle/>
                    <a:p>
                      <a:r>
                        <a:rPr lang="en-US" dirty="0" smtClean="0"/>
                        <a:t>-Study for:</a:t>
                      </a:r>
                    </a:p>
                    <a:p>
                      <a:pPr marL="285750" indent="-285750">
                        <a:buFont typeface="Arial" panose="020B0604020202020204" pitchFamily="34" charset="0"/>
                        <a:buChar char="•"/>
                      </a:pPr>
                      <a:r>
                        <a:rPr lang="en-US" sz="1600" dirty="0" smtClean="0"/>
                        <a:t>Theology</a:t>
                      </a:r>
                    </a:p>
                    <a:p>
                      <a:pPr marL="285750" indent="-285750">
                        <a:buFont typeface="Arial" panose="020B0604020202020204" pitchFamily="34" charset="0"/>
                        <a:buChar char="•"/>
                      </a:pPr>
                      <a:r>
                        <a:rPr lang="en-US" sz="1600" dirty="0" smtClean="0"/>
                        <a:t>History</a:t>
                      </a:r>
                      <a:endParaRPr lang="en-US" sz="1600" dirty="0"/>
                    </a:p>
                  </a:txBody>
                  <a:tcPr/>
                </a:tc>
                <a:tc>
                  <a:txBody>
                    <a:bodyPr/>
                    <a:lstStyle/>
                    <a:p>
                      <a:r>
                        <a:rPr lang="en-US" dirty="0" smtClean="0"/>
                        <a:t>-Study for:</a:t>
                      </a:r>
                    </a:p>
                    <a:p>
                      <a:pPr marL="285750" indent="-285750">
                        <a:buFont typeface="Arial" panose="020B0604020202020204" pitchFamily="34" charset="0"/>
                        <a:buChar char="•"/>
                      </a:pPr>
                      <a:r>
                        <a:rPr lang="en-US" sz="1600" dirty="0" smtClean="0"/>
                        <a:t>Theology</a:t>
                      </a:r>
                    </a:p>
                    <a:p>
                      <a:pPr marL="285750" indent="-285750">
                        <a:buFont typeface="Arial" panose="020B0604020202020204" pitchFamily="34" charset="0"/>
                        <a:buChar char="•"/>
                      </a:pPr>
                      <a:r>
                        <a:rPr lang="en-US" sz="1600" dirty="0" smtClean="0"/>
                        <a:t>History</a:t>
                      </a:r>
                      <a:endParaRPr lang="en-US" sz="1600" dirty="0"/>
                    </a:p>
                  </a:txBody>
                  <a:tcPr/>
                </a:tc>
                <a:tc>
                  <a:txBody>
                    <a:bodyPr/>
                    <a:lstStyle/>
                    <a:p>
                      <a:r>
                        <a:rPr lang="en-US" dirty="0" smtClean="0"/>
                        <a:t>-Study for:</a:t>
                      </a:r>
                    </a:p>
                    <a:p>
                      <a:pPr marL="285750" indent="-285750">
                        <a:buFont typeface="Arial" panose="020B0604020202020204" pitchFamily="34" charset="0"/>
                        <a:buChar char="•"/>
                      </a:pPr>
                      <a:r>
                        <a:rPr lang="en-US" sz="1600" dirty="0" smtClean="0"/>
                        <a:t>Theology</a:t>
                      </a:r>
                    </a:p>
                    <a:p>
                      <a:pPr marL="285750" indent="-285750">
                        <a:buFont typeface="Arial" panose="020B0604020202020204" pitchFamily="34" charset="0"/>
                        <a:buChar char="•"/>
                      </a:pPr>
                      <a:r>
                        <a:rPr lang="en-US" sz="1600" dirty="0" smtClean="0"/>
                        <a:t>History</a:t>
                      </a:r>
                      <a:endParaRPr lang="en-US" sz="1600" dirty="0"/>
                    </a:p>
                  </a:txBody>
                  <a:tcPr/>
                </a:tc>
                <a:tc>
                  <a:txBody>
                    <a:bodyPr/>
                    <a:lstStyle/>
                    <a:p>
                      <a:r>
                        <a:rPr lang="en-US" dirty="0" smtClean="0"/>
                        <a:t>-Study for:</a:t>
                      </a:r>
                    </a:p>
                    <a:p>
                      <a:pPr marL="285750" indent="-285750">
                        <a:buFont typeface="Arial" panose="020B0604020202020204" pitchFamily="34" charset="0"/>
                        <a:buChar char="•"/>
                      </a:pPr>
                      <a:r>
                        <a:rPr lang="en-US" sz="1600" dirty="0" smtClean="0"/>
                        <a:t>Theology</a:t>
                      </a:r>
                    </a:p>
                    <a:p>
                      <a:pPr marL="285750" indent="-285750">
                        <a:buFont typeface="Arial" panose="020B0604020202020204" pitchFamily="34" charset="0"/>
                        <a:buChar char="•"/>
                      </a:pPr>
                      <a:r>
                        <a:rPr lang="en-US" sz="1600" dirty="0" smtClean="0"/>
                        <a:t>History</a:t>
                      </a:r>
                    </a:p>
                    <a:p>
                      <a:pPr marL="285750" indent="-285750">
                        <a:buFont typeface="Arial" panose="020B0604020202020204" pitchFamily="34" charset="0"/>
                        <a:buChar char="•"/>
                      </a:pPr>
                      <a:r>
                        <a:rPr lang="en-US" sz="1600" dirty="0" smtClean="0"/>
                        <a:t>English</a:t>
                      </a:r>
                    </a:p>
                    <a:p>
                      <a:pPr marL="285750" indent="-285750">
                        <a:buFont typeface="Arial" panose="020B0604020202020204" pitchFamily="34" charset="0"/>
                        <a:buChar char="•"/>
                      </a:pPr>
                      <a:r>
                        <a:rPr lang="en-US" sz="1600" dirty="0" smtClean="0"/>
                        <a:t>Math</a:t>
                      </a:r>
                    </a:p>
                    <a:p>
                      <a:endParaRPr lang="en-US" dirty="0"/>
                    </a:p>
                  </a:txBody>
                  <a:tcPr/>
                </a:tc>
                <a:tc>
                  <a:txBody>
                    <a:bodyPr/>
                    <a:lstStyle/>
                    <a:p>
                      <a:r>
                        <a:rPr lang="en-US" dirty="0" smtClean="0"/>
                        <a:t>-Study for:</a:t>
                      </a:r>
                    </a:p>
                    <a:p>
                      <a:pPr marL="285750" indent="-285750">
                        <a:buFont typeface="Arial" panose="020B0604020202020204" pitchFamily="34" charset="0"/>
                        <a:buChar char="•"/>
                      </a:pPr>
                      <a:r>
                        <a:rPr lang="en-US" sz="1600" dirty="0" smtClean="0"/>
                        <a:t>Theology</a:t>
                      </a:r>
                    </a:p>
                    <a:p>
                      <a:pPr marL="285750" indent="-285750">
                        <a:buFont typeface="Arial" panose="020B0604020202020204" pitchFamily="34" charset="0"/>
                        <a:buChar char="•"/>
                      </a:pPr>
                      <a:r>
                        <a:rPr lang="en-US" sz="1600" dirty="0" smtClean="0"/>
                        <a:t>History</a:t>
                      </a:r>
                    </a:p>
                    <a:p>
                      <a:pPr marL="285750" indent="-285750">
                        <a:buFont typeface="Arial" panose="020B0604020202020204" pitchFamily="34" charset="0"/>
                        <a:buChar char="•"/>
                      </a:pPr>
                      <a:r>
                        <a:rPr lang="en-US" sz="1600" dirty="0" smtClean="0"/>
                        <a:t>English</a:t>
                      </a:r>
                    </a:p>
                    <a:p>
                      <a:pPr marL="285750" indent="-285750">
                        <a:buFont typeface="Arial" panose="020B0604020202020204" pitchFamily="34" charset="0"/>
                        <a:buChar char="•"/>
                      </a:pPr>
                      <a:r>
                        <a:rPr lang="en-US" sz="1600" dirty="0" smtClean="0"/>
                        <a:t>Math</a:t>
                      </a:r>
                      <a:endParaRPr lang="en-US" sz="1600" dirty="0"/>
                    </a:p>
                  </a:txBody>
                  <a:tcPr/>
                </a:tc>
                <a:tc>
                  <a:txBody>
                    <a:bodyPr/>
                    <a:lstStyle/>
                    <a:p>
                      <a:r>
                        <a:rPr lang="en-US" b="1" dirty="0" smtClean="0">
                          <a:solidFill>
                            <a:srgbClr val="FF0000"/>
                          </a:solidFill>
                        </a:rPr>
                        <a:t>Theology</a:t>
                      </a:r>
                    </a:p>
                    <a:p>
                      <a:r>
                        <a:rPr lang="en-US" b="1" dirty="0" smtClean="0">
                          <a:solidFill>
                            <a:srgbClr val="FF0000"/>
                          </a:solidFill>
                        </a:rPr>
                        <a:t>History</a:t>
                      </a:r>
                    </a:p>
                    <a:p>
                      <a:endParaRPr lang="en-US" b="1" dirty="0" smtClean="0">
                        <a:solidFill>
                          <a:srgbClr val="FF0000"/>
                        </a:solidFill>
                      </a:endParaRPr>
                    </a:p>
                    <a:p>
                      <a:r>
                        <a:rPr lang="en-US" b="0" dirty="0" smtClean="0">
                          <a:solidFill>
                            <a:schemeClr val="tx1"/>
                          </a:solidFill>
                        </a:rPr>
                        <a:t>-Study for</a:t>
                      </a:r>
                    </a:p>
                    <a:p>
                      <a:pPr marL="285750" indent="-285750">
                        <a:buFont typeface="Arial" panose="020B0604020202020204" pitchFamily="34" charset="0"/>
                        <a:buChar char="•"/>
                      </a:pPr>
                      <a:r>
                        <a:rPr lang="en-US" sz="1600" b="0" dirty="0" smtClean="0">
                          <a:solidFill>
                            <a:schemeClr val="tx1"/>
                          </a:solidFill>
                        </a:rPr>
                        <a:t>English</a:t>
                      </a:r>
                    </a:p>
                    <a:p>
                      <a:pPr marL="285750" indent="-285750">
                        <a:buFont typeface="Arial" panose="020B0604020202020204" pitchFamily="34" charset="0"/>
                        <a:buChar char="•"/>
                      </a:pPr>
                      <a:r>
                        <a:rPr lang="en-US" sz="1600" b="0" dirty="0" smtClean="0">
                          <a:solidFill>
                            <a:schemeClr val="tx1"/>
                          </a:solidFill>
                        </a:rPr>
                        <a:t>Math</a:t>
                      </a:r>
                    </a:p>
                    <a:p>
                      <a:pPr marL="285750" indent="-285750">
                        <a:buFont typeface="Arial" panose="020B0604020202020204" pitchFamily="34" charset="0"/>
                        <a:buChar char="•"/>
                      </a:pPr>
                      <a:r>
                        <a:rPr lang="en-US" sz="1600" b="0" dirty="0" smtClean="0">
                          <a:solidFill>
                            <a:schemeClr val="tx1"/>
                          </a:solidFill>
                        </a:rPr>
                        <a:t>Science</a:t>
                      </a:r>
                      <a:endParaRPr lang="en-US" sz="1600" b="0" baseline="0" dirty="0" smtClean="0">
                        <a:solidFill>
                          <a:schemeClr val="tx1"/>
                        </a:solidFill>
                      </a:endParaRPr>
                    </a:p>
                    <a:p>
                      <a:pPr marL="285750" indent="-285750">
                        <a:buFont typeface="Arial" panose="020B0604020202020204" pitchFamily="34" charset="0"/>
                        <a:buChar char="•"/>
                      </a:pPr>
                      <a:r>
                        <a:rPr lang="en-US" sz="1600" b="0" baseline="0" dirty="0" smtClean="0">
                          <a:solidFill>
                            <a:schemeClr val="tx1"/>
                          </a:solidFill>
                        </a:rPr>
                        <a:t>Language</a:t>
                      </a:r>
                      <a:endParaRPr lang="en-US" sz="1600" dirty="0"/>
                    </a:p>
                  </a:txBody>
                  <a:tcPr/>
                </a:tc>
                <a:tc>
                  <a:txBody>
                    <a:bodyPr/>
                    <a:lstStyle/>
                    <a:p>
                      <a:r>
                        <a:rPr lang="en-US" b="0" dirty="0" smtClean="0">
                          <a:solidFill>
                            <a:schemeClr val="tx1"/>
                          </a:solidFill>
                        </a:rPr>
                        <a:t>-Study for:</a:t>
                      </a:r>
                    </a:p>
                    <a:p>
                      <a:pPr marL="285750" indent="-285750">
                        <a:buFont typeface="Arial" panose="020B0604020202020204" pitchFamily="34" charset="0"/>
                        <a:buChar char="•"/>
                      </a:pPr>
                      <a:r>
                        <a:rPr lang="en-US" sz="1600" b="0" dirty="0" smtClean="0">
                          <a:solidFill>
                            <a:schemeClr val="tx1"/>
                          </a:solidFill>
                        </a:rPr>
                        <a:t>English</a:t>
                      </a:r>
                    </a:p>
                    <a:p>
                      <a:pPr marL="285750" indent="-285750">
                        <a:buFont typeface="Arial" panose="020B0604020202020204" pitchFamily="34" charset="0"/>
                        <a:buChar char="•"/>
                      </a:pPr>
                      <a:r>
                        <a:rPr lang="en-US" sz="1600" b="0" dirty="0" smtClean="0">
                          <a:solidFill>
                            <a:schemeClr val="tx1"/>
                          </a:solidFill>
                        </a:rPr>
                        <a:t>Math</a:t>
                      </a:r>
                    </a:p>
                    <a:p>
                      <a:pPr marL="285750" indent="-285750">
                        <a:buFont typeface="Arial" panose="020B0604020202020204" pitchFamily="34" charset="0"/>
                        <a:buChar char="•"/>
                      </a:pPr>
                      <a:r>
                        <a:rPr lang="en-US" sz="1600" b="0" dirty="0" smtClean="0">
                          <a:solidFill>
                            <a:schemeClr val="tx1"/>
                          </a:solidFill>
                        </a:rPr>
                        <a:t>Science</a:t>
                      </a:r>
                      <a:endParaRPr lang="en-US" sz="1600" b="0" baseline="0" dirty="0" smtClean="0">
                        <a:solidFill>
                          <a:schemeClr val="tx1"/>
                        </a:solidFill>
                      </a:endParaRPr>
                    </a:p>
                    <a:p>
                      <a:pPr marL="285750" indent="-285750">
                        <a:buFont typeface="Arial" panose="020B0604020202020204" pitchFamily="34" charset="0"/>
                        <a:buChar char="•"/>
                      </a:pPr>
                      <a:r>
                        <a:rPr lang="en-US" sz="1600" b="0" baseline="0" dirty="0" smtClean="0">
                          <a:solidFill>
                            <a:schemeClr val="tx1"/>
                          </a:solidFill>
                        </a:rPr>
                        <a:t>Language</a:t>
                      </a:r>
                      <a:endParaRPr lang="en-US" sz="1600" dirty="0" smtClean="0"/>
                    </a:p>
                    <a:p>
                      <a:endParaRPr lang="en-US" b="0" dirty="0" smtClean="0">
                        <a:solidFill>
                          <a:schemeClr val="tx1"/>
                        </a:solidFill>
                      </a:endParaRPr>
                    </a:p>
                    <a:p>
                      <a:endParaRPr lang="en-US" dirty="0"/>
                    </a:p>
                  </a:txBody>
                  <a:tcPr/>
                </a:tc>
              </a:tr>
              <a:tr h="515463">
                <a:tc>
                  <a:txBody>
                    <a:bodyPr/>
                    <a:lstStyle/>
                    <a:p>
                      <a:r>
                        <a:rPr lang="en-US" dirty="0" smtClean="0"/>
                        <a:t>Dec. 16</a:t>
                      </a:r>
                      <a:r>
                        <a:rPr lang="en-US" baseline="30000" dirty="0" smtClean="0"/>
                        <a:t>th</a:t>
                      </a:r>
                      <a:r>
                        <a:rPr lang="en-US" dirty="0" smtClean="0"/>
                        <a:t> </a:t>
                      </a:r>
                      <a:endParaRPr lang="en-US" dirty="0"/>
                    </a:p>
                  </a:txBody>
                  <a:tcPr/>
                </a:tc>
                <a:tc>
                  <a:txBody>
                    <a:bodyPr/>
                    <a:lstStyle/>
                    <a:p>
                      <a:r>
                        <a:rPr lang="en-US" dirty="0" smtClean="0"/>
                        <a:t>Dec. 17</a:t>
                      </a:r>
                      <a:r>
                        <a:rPr lang="en-US" baseline="30000" dirty="0" smtClean="0"/>
                        <a:t>th</a:t>
                      </a:r>
                      <a:endParaRPr lang="en-US" dirty="0"/>
                    </a:p>
                  </a:txBody>
                  <a:tcPr/>
                </a:tc>
                <a:tc>
                  <a:txBody>
                    <a:bodyPr/>
                    <a:lstStyle/>
                    <a:p>
                      <a:r>
                        <a:rPr lang="en-US" dirty="0" smtClean="0"/>
                        <a:t>Dec. 18</a:t>
                      </a:r>
                      <a:r>
                        <a:rPr lang="en-US" baseline="30000" dirty="0" smtClean="0"/>
                        <a:t>th</a:t>
                      </a:r>
                      <a:r>
                        <a:rPr lang="en-US" dirty="0" smtClean="0"/>
                        <a:t> </a:t>
                      </a:r>
                      <a:endParaRPr lang="en-US" dirty="0"/>
                    </a:p>
                  </a:txBody>
                  <a:tcPr/>
                </a:tc>
                <a:tc>
                  <a:txBody>
                    <a:bodyPr/>
                    <a:lstStyle/>
                    <a:p>
                      <a:r>
                        <a:rPr lang="en-US" dirty="0" smtClean="0"/>
                        <a:t>Dec. 19</a:t>
                      </a:r>
                      <a:r>
                        <a:rPr lang="en-US" baseline="30000" dirty="0" smtClean="0"/>
                        <a:t>th</a:t>
                      </a:r>
                      <a:r>
                        <a:rPr lang="en-US" dirty="0" smtClean="0"/>
                        <a:t> </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2739233">
                <a:tc>
                  <a:txBody>
                    <a:bodyPr/>
                    <a:lstStyle/>
                    <a:p>
                      <a:r>
                        <a:rPr lang="en-US" b="0" dirty="0" smtClean="0">
                          <a:solidFill>
                            <a:schemeClr val="tx1"/>
                          </a:solidFill>
                        </a:rPr>
                        <a:t>-Study for:</a:t>
                      </a:r>
                    </a:p>
                    <a:p>
                      <a:pPr marL="285750" indent="-285750">
                        <a:buFont typeface="Arial" panose="020B0604020202020204" pitchFamily="34" charset="0"/>
                        <a:buChar char="•"/>
                      </a:pPr>
                      <a:r>
                        <a:rPr lang="en-US" sz="1600" b="0" dirty="0" smtClean="0">
                          <a:solidFill>
                            <a:schemeClr val="tx1"/>
                          </a:solidFill>
                        </a:rPr>
                        <a:t>English</a:t>
                      </a:r>
                    </a:p>
                    <a:p>
                      <a:pPr marL="285750" indent="-285750">
                        <a:buFont typeface="Arial" panose="020B0604020202020204" pitchFamily="34" charset="0"/>
                        <a:buChar char="•"/>
                      </a:pPr>
                      <a:r>
                        <a:rPr lang="en-US" sz="1600" b="0" dirty="0" smtClean="0">
                          <a:solidFill>
                            <a:schemeClr val="tx1"/>
                          </a:solidFill>
                        </a:rPr>
                        <a:t>Math</a:t>
                      </a:r>
                    </a:p>
                    <a:p>
                      <a:pPr marL="285750" indent="-285750">
                        <a:buFont typeface="Arial" panose="020B0604020202020204" pitchFamily="34" charset="0"/>
                        <a:buChar char="•"/>
                      </a:pPr>
                      <a:r>
                        <a:rPr lang="en-US" sz="1600" b="0" dirty="0" smtClean="0">
                          <a:solidFill>
                            <a:schemeClr val="tx1"/>
                          </a:solidFill>
                        </a:rPr>
                        <a:t>Science</a:t>
                      </a:r>
                      <a:endParaRPr lang="en-US" sz="1600" b="0" baseline="0" dirty="0" smtClean="0">
                        <a:solidFill>
                          <a:schemeClr val="tx1"/>
                        </a:solidFill>
                      </a:endParaRPr>
                    </a:p>
                    <a:p>
                      <a:pPr marL="285750" indent="-285750">
                        <a:buFont typeface="Arial" panose="020B0604020202020204" pitchFamily="34" charset="0"/>
                        <a:buChar char="•"/>
                      </a:pPr>
                      <a:r>
                        <a:rPr lang="en-US" sz="1600" b="0" baseline="0" dirty="0" smtClean="0">
                          <a:solidFill>
                            <a:schemeClr val="tx1"/>
                          </a:solidFill>
                        </a:rPr>
                        <a:t>Language</a:t>
                      </a:r>
                      <a:endParaRPr lang="en-US" sz="1600" dirty="0"/>
                    </a:p>
                  </a:txBody>
                  <a:tcPr/>
                </a:tc>
                <a:tc>
                  <a:txBody>
                    <a:bodyPr/>
                    <a:lstStyle/>
                    <a:p>
                      <a:r>
                        <a:rPr lang="en-US" b="1" dirty="0" smtClean="0">
                          <a:solidFill>
                            <a:srgbClr val="FF0000"/>
                          </a:solidFill>
                        </a:rPr>
                        <a:t>English</a:t>
                      </a:r>
                    </a:p>
                    <a:p>
                      <a:r>
                        <a:rPr lang="en-US" b="1" dirty="0" smtClean="0">
                          <a:solidFill>
                            <a:srgbClr val="FF0000"/>
                          </a:solidFill>
                        </a:rPr>
                        <a:t>Math</a:t>
                      </a:r>
                    </a:p>
                    <a:p>
                      <a:endParaRPr lang="en-US" b="1" dirty="0" smtClean="0">
                        <a:solidFill>
                          <a:srgbClr val="FF0000"/>
                        </a:solidFill>
                      </a:endParaRPr>
                    </a:p>
                    <a:p>
                      <a:r>
                        <a:rPr lang="en-US" b="0" dirty="0" smtClean="0">
                          <a:solidFill>
                            <a:schemeClr val="tx1"/>
                          </a:solidFill>
                        </a:rPr>
                        <a:t>-Study for:</a:t>
                      </a:r>
                    </a:p>
                    <a:p>
                      <a:pPr marL="285750" indent="-285750">
                        <a:buFont typeface="Arial" panose="020B0604020202020204" pitchFamily="34" charset="0"/>
                        <a:buChar char="•"/>
                      </a:pPr>
                      <a:r>
                        <a:rPr lang="en-US" sz="1600" b="0" dirty="0" smtClean="0">
                          <a:solidFill>
                            <a:schemeClr val="tx1"/>
                          </a:solidFill>
                        </a:rPr>
                        <a:t>Science</a:t>
                      </a:r>
                    </a:p>
                    <a:p>
                      <a:pPr marL="285750" indent="-285750">
                        <a:buFont typeface="Arial" panose="020B0604020202020204" pitchFamily="34" charset="0"/>
                        <a:buChar char="•"/>
                      </a:pPr>
                      <a:r>
                        <a:rPr lang="en-US" sz="1600" b="0" dirty="0" smtClean="0">
                          <a:solidFill>
                            <a:schemeClr val="tx1"/>
                          </a:solidFill>
                        </a:rPr>
                        <a:t>Language</a:t>
                      </a:r>
                    </a:p>
                    <a:p>
                      <a:endParaRPr lang="en-US" b="1" dirty="0">
                        <a:solidFill>
                          <a:srgbClr val="FF0000"/>
                        </a:solidFill>
                      </a:endParaRPr>
                    </a:p>
                  </a:txBody>
                  <a:tcPr/>
                </a:tc>
                <a:tc>
                  <a:txBody>
                    <a:bodyPr/>
                    <a:lstStyle/>
                    <a:p>
                      <a:r>
                        <a:rPr lang="en-US" dirty="0" smtClean="0"/>
                        <a:t>Self-Help/Study Day</a:t>
                      </a:r>
                    </a:p>
                    <a:p>
                      <a:endParaRPr lang="en-US" dirty="0" smtClean="0"/>
                    </a:p>
                    <a:p>
                      <a:r>
                        <a:rPr lang="en-US" b="0" dirty="0" smtClean="0">
                          <a:solidFill>
                            <a:schemeClr val="tx1"/>
                          </a:solidFill>
                        </a:rPr>
                        <a:t>-Study for:</a:t>
                      </a:r>
                    </a:p>
                    <a:p>
                      <a:pPr marL="285750" indent="-285750">
                        <a:buFont typeface="Arial" panose="020B0604020202020204" pitchFamily="34" charset="0"/>
                        <a:buChar char="•"/>
                      </a:pPr>
                      <a:r>
                        <a:rPr lang="en-US" sz="1600" b="0" dirty="0" smtClean="0">
                          <a:solidFill>
                            <a:schemeClr val="tx1"/>
                          </a:solidFill>
                        </a:rPr>
                        <a:t>Science</a:t>
                      </a:r>
                    </a:p>
                    <a:p>
                      <a:pPr marL="285750" indent="-285750">
                        <a:buFont typeface="Arial" panose="020B0604020202020204" pitchFamily="34" charset="0"/>
                        <a:buChar char="•"/>
                      </a:pPr>
                      <a:r>
                        <a:rPr lang="en-US" sz="1600" b="0" dirty="0" smtClean="0">
                          <a:solidFill>
                            <a:schemeClr val="tx1"/>
                          </a:solidFill>
                        </a:rPr>
                        <a:t>Language</a:t>
                      </a:r>
                    </a:p>
                    <a:p>
                      <a:endParaRPr lang="en-US" dirty="0"/>
                    </a:p>
                  </a:txBody>
                  <a:tcPr/>
                </a:tc>
                <a:tc>
                  <a:txBody>
                    <a:bodyPr/>
                    <a:lstStyle/>
                    <a:p>
                      <a:r>
                        <a:rPr lang="en-US" b="1" dirty="0" smtClean="0">
                          <a:solidFill>
                            <a:srgbClr val="FF0000"/>
                          </a:solidFill>
                        </a:rPr>
                        <a:t>Science</a:t>
                      </a:r>
                    </a:p>
                    <a:p>
                      <a:r>
                        <a:rPr lang="en-US" b="1" dirty="0" smtClean="0">
                          <a:solidFill>
                            <a:srgbClr val="FF0000"/>
                          </a:solidFill>
                        </a:rPr>
                        <a:t>Language</a:t>
                      </a:r>
                      <a:endParaRPr lang="en-US" b="1" dirty="0">
                        <a:solidFill>
                          <a:srgbClr val="FF0000"/>
                        </a:solidFill>
                      </a:endParaRPr>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997372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146014" y="2450815"/>
            <a:ext cx="5486400" cy="1041969"/>
          </a:xfrm>
          <a:prstGeom prst="rect">
            <a:avLst/>
          </a:prstGeom>
          <a:noFill/>
        </p:spPr>
        <p:txBody>
          <a:bodyPr wrap="square" rtlCol="0" anchor="b" anchorCtr="0">
            <a:normAutofit/>
          </a:bodyPr>
          <a:lstStyle/>
          <a:p>
            <a:r>
              <a:rPr lang="en-US" sz="3200" b="1" dirty="0" smtClean="0">
                <a:solidFill>
                  <a:prstClr val="white"/>
                </a:solidFill>
              </a:rPr>
              <a:t>Organize The Material</a:t>
            </a:r>
            <a:endParaRPr lang="en-US" sz="3200" dirty="0">
              <a:solidFill>
                <a:prstClr val="white"/>
              </a:solidFill>
            </a:endParaRPr>
          </a:p>
        </p:txBody>
      </p:sp>
      <p:sp>
        <p:nvSpPr>
          <p:cNvPr id="3" name="TextBox 2"/>
          <p:cNvSpPr txBox="1"/>
          <p:nvPr/>
        </p:nvSpPr>
        <p:spPr>
          <a:xfrm>
            <a:off x="1295400" y="228599"/>
            <a:ext cx="7772400" cy="6477001"/>
          </a:xfrm>
          <a:prstGeom prst="rect">
            <a:avLst/>
          </a:prstGeom>
          <a:noFill/>
        </p:spPr>
        <p:txBody>
          <a:bodyPr wrap="square" rtlCol="0">
            <a:normAutofit lnSpcReduction="10000"/>
          </a:bodyPr>
          <a:lstStyle/>
          <a:p>
            <a:r>
              <a:rPr lang="en-US" sz="2800" b="1" dirty="0" smtClean="0">
                <a:solidFill>
                  <a:prstClr val="black">
                    <a:lumMod val="50000"/>
                    <a:lumOff val="50000"/>
                  </a:prstClr>
                </a:solidFill>
              </a:rPr>
              <a:t>ORGANIZING</a:t>
            </a:r>
          </a:p>
          <a:p>
            <a:endParaRPr lang="en-US" sz="2800" b="1" dirty="0" smtClean="0">
              <a:solidFill>
                <a:prstClr val="black">
                  <a:lumMod val="50000"/>
                  <a:lumOff val="50000"/>
                </a:prstClr>
              </a:solidFill>
            </a:endParaRPr>
          </a:p>
          <a:p>
            <a:pPr>
              <a:lnSpc>
                <a:spcPct val="30000"/>
              </a:lnSpc>
            </a:pPr>
            <a:endParaRPr lang="en-US" dirty="0">
              <a:solidFill>
                <a:prstClr val="black"/>
              </a:solidFill>
            </a:endParaRPr>
          </a:p>
          <a:p>
            <a:pPr marL="342900" indent="-342900">
              <a:buFont typeface="Wingdings" panose="05000000000000000000" pitchFamily="2" charset="2"/>
              <a:buChar char="Ø"/>
            </a:pPr>
            <a:r>
              <a:rPr lang="en-US" sz="2200" dirty="0" smtClean="0">
                <a:solidFill>
                  <a:prstClr val="black">
                    <a:lumMod val="85000"/>
                    <a:lumOff val="15000"/>
                  </a:prstClr>
                </a:solidFill>
              </a:rPr>
              <a:t>Divide and conquer by having a printed version of each LAP attached to the corresponding notes and assignments. </a:t>
            </a:r>
          </a:p>
          <a:p>
            <a:endParaRPr lang="en-US" sz="2200" dirty="0" smtClean="0">
              <a:solidFill>
                <a:prstClr val="black">
                  <a:lumMod val="85000"/>
                  <a:lumOff val="15000"/>
                </a:prstClr>
              </a:solidFill>
            </a:endParaRPr>
          </a:p>
          <a:p>
            <a:pPr marL="342900" indent="-342900">
              <a:buFont typeface="Wingdings" panose="05000000000000000000" pitchFamily="2" charset="2"/>
              <a:buChar char="Ø"/>
            </a:pPr>
            <a:r>
              <a:rPr lang="en-US" sz="2200" dirty="0" smtClean="0">
                <a:solidFill>
                  <a:prstClr val="black">
                    <a:lumMod val="85000"/>
                    <a:lumOff val="15000"/>
                  </a:prstClr>
                </a:solidFill>
              </a:rPr>
              <a:t>Use the OBJECTIVES on the LAPs to begin reviewing and checking your understanding.</a:t>
            </a:r>
          </a:p>
          <a:p>
            <a:endParaRPr lang="en-US" sz="2200" dirty="0" smtClean="0">
              <a:solidFill>
                <a:prstClr val="black">
                  <a:lumMod val="85000"/>
                  <a:lumOff val="15000"/>
                </a:prstClr>
              </a:solidFill>
            </a:endParaRPr>
          </a:p>
          <a:p>
            <a:pPr marL="342900" indent="-342900">
              <a:buFont typeface="Wingdings" panose="05000000000000000000" pitchFamily="2" charset="2"/>
              <a:buChar char="Ø"/>
            </a:pPr>
            <a:r>
              <a:rPr lang="en-US" sz="2200" dirty="0" smtClean="0">
                <a:solidFill>
                  <a:prstClr val="black">
                    <a:lumMod val="85000"/>
                    <a:lumOff val="15000"/>
                  </a:prstClr>
                </a:solidFill>
              </a:rPr>
              <a:t>You need to know two different types of information: specific information and “Big Picture” information.</a:t>
            </a:r>
          </a:p>
          <a:p>
            <a:endParaRPr lang="en-US" sz="2200" dirty="0" smtClean="0">
              <a:solidFill>
                <a:prstClr val="black">
                  <a:lumMod val="85000"/>
                  <a:lumOff val="15000"/>
                </a:prstClr>
              </a:solidFill>
            </a:endParaRPr>
          </a:p>
          <a:p>
            <a:pPr marL="342900" indent="-342900">
              <a:buFont typeface="Wingdings" panose="05000000000000000000" pitchFamily="2" charset="2"/>
              <a:buChar char="Ø"/>
            </a:pPr>
            <a:r>
              <a:rPr lang="en-US" sz="2200" dirty="0" smtClean="0">
                <a:solidFill>
                  <a:prstClr val="black">
                    <a:lumMod val="85000"/>
                    <a:lumOff val="15000"/>
                  </a:prstClr>
                </a:solidFill>
              </a:rPr>
              <a:t>Specific Information</a:t>
            </a:r>
          </a:p>
          <a:p>
            <a:pPr marL="800100" lvl="1" indent="-342900">
              <a:buFont typeface="Wingdings" panose="05000000000000000000" pitchFamily="2" charset="2"/>
              <a:buChar char="v"/>
            </a:pPr>
            <a:r>
              <a:rPr lang="en-US" sz="2200" dirty="0" smtClean="0">
                <a:solidFill>
                  <a:prstClr val="black">
                    <a:lumMod val="85000"/>
                    <a:lumOff val="15000"/>
                  </a:prstClr>
                </a:solidFill>
              </a:rPr>
              <a:t>Flash Cards</a:t>
            </a:r>
          </a:p>
          <a:p>
            <a:pPr marL="800100" lvl="1" indent="-342900">
              <a:buFont typeface="Wingdings" panose="05000000000000000000" pitchFamily="2" charset="2"/>
              <a:buChar char="v"/>
            </a:pPr>
            <a:r>
              <a:rPr lang="en-US" sz="2200" dirty="0" smtClean="0">
                <a:solidFill>
                  <a:prstClr val="black">
                    <a:lumMod val="85000"/>
                    <a:lumOff val="15000"/>
                  </a:prstClr>
                </a:solidFill>
              </a:rPr>
              <a:t>Review often!</a:t>
            </a:r>
          </a:p>
          <a:p>
            <a:pPr lvl="1"/>
            <a:endParaRPr lang="en-US" sz="2200" dirty="0" smtClean="0">
              <a:solidFill>
                <a:prstClr val="black">
                  <a:lumMod val="85000"/>
                  <a:lumOff val="15000"/>
                </a:prstClr>
              </a:solidFill>
            </a:endParaRPr>
          </a:p>
          <a:p>
            <a:pPr marL="342900" indent="-342900">
              <a:buFont typeface="Wingdings" panose="05000000000000000000" pitchFamily="2" charset="2"/>
              <a:buChar char="Ø"/>
            </a:pPr>
            <a:r>
              <a:rPr lang="en-US" sz="2200" dirty="0" smtClean="0">
                <a:solidFill>
                  <a:prstClr val="black">
                    <a:lumMod val="85000"/>
                    <a:lumOff val="15000"/>
                  </a:prstClr>
                </a:solidFill>
              </a:rPr>
              <a:t>“Big Picture” Information</a:t>
            </a:r>
          </a:p>
          <a:p>
            <a:pPr marL="800100" lvl="1" indent="-342900">
              <a:buFont typeface="Wingdings" panose="05000000000000000000" pitchFamily="2" charset="2"/>
              <a:buChar char="v"/>
            </a:pPr>
            <a:r>
              <a:rPr lang="en-US" sz="2200" dirty="0" smtClean="0">
                <a:solidFill>
                  <a:prstClr val="black">
                    <a:lumMod val="85000"/>
                    <a:lumOff val="15000"/>
                  </a:prstClr>
                </a:solidFill>
              </a:rPr>
              <a:t>Read your notes in chunks organized by subject matter.</a:t>
            </a:r>
          </a:p>
          <a:p>
            <a:pPr marL="800100" lvl="1" indent="-342900">
              <a:buFont typeface="Wingdings" panose="05000000000000000000" pitchFamily="2" charset="2"/>
              <a:buChar char="v"/>
            </a:pPr>
            <a:r>
              <a:rPr lang="en-US" sz="2200" dirty="0" smtClean="0">
                <a:solidFill>
                  <a:prstClr val="black">
                    <a:lumMod val="85000"/>
                    <a:lumOff val="15000"/>
                  </a:prstClr>
                </a:solidFill>
              </a:rPr>
              <a:t>Organize the concepts into structures you can see (Venn diagram, Concept Map, T-Chart, Cornell Notes).</a:t>
            </a:r>
            <a:endParaRPr lang="en-US" sz="2200" dirty="0">
              <a:solidFill>
                <a:prstClr val="black">
                  <a:lumMod val="85000"/>
                  <a:lumOff val="15000"/>
                </a:prstClr>
              </a:solidFill>
            </a:endParaRPr>
          </a:p>
          <a:p>
            <a:pPr marL="800100" lvl="1" indent="-342900">
              <a:buFont typeface="Wingdings" panose="05000000000000000000" pitchFamily="2" charset="2"/>
              <a:buChar char="v"/>
            </a:pPr>
            <a:r>
              <a:rPr lang="en-US" sz="2200" dirty="0" smtClean="0">
                <a:solidFill>
                  <a:prstClr val="black">
                    <a:lumMod val="85000"/>
                    <a:lumOff val="15000"/>
                  </a:prstClr>
                </a:solidFill>
              </a:rPr>
              <a:t>Review material with a classmate.</a:t>
            </a:r>
            <a:endParaRPr lang="en-US" sz="1900" dirty="0" smtClean="0">
              <a:solidFill>
                <a:srgbClr val="2C99FC"/>
              </a:solidFill>
            </a:endParaRPr>
          </a:p>
          <a:p>
            <a:endParaRPr lang="en-US" dirty="0">
              <a:solidFill>
                <a:prstClr val="black"/>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487332" y="304800"/>
            <a:ext cx="4466168" cy="2871108"/>
          </a:xfrm>
          <a:prstGeom prst="rect">
            <a:avLst/>
          </a:prstGeom>
        </p:spPr>
      </p:pic>
      <p:pic>
        <p:nvPicPr>
          <p:cNvPr id="1026" name="Picture 2" descr="Image result for concept map"/>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200" y="2057400"/>
            <a:ext cx="4534642" cy="38862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p:cNvGraphicFramePr>
            <a:graphicFrameLocks noGrp="1"/>
          </p:cNvGraphicFramePr>
          <p:nvPr>
            <p:extLst>
              <p:ext uri="{D42A27DB-BD31-4B8C-83A1-F6EECF244321}">
                <p14:modId xmlns:p14="http://schemas.microsoft.com/office/powerpoint/2010/main" val="687734535"/>
              </p:ext>
            </p:extLst>
          </p:nvPr>
        </p:nvGraphicFramePr>
        <p:xfrm>
          <a:off x="4762500" y="3352800"/>
          <a:ext cx="4191000" cy="472440"/>
        </p:xfrm>
        <a:graphic>
          <a:graphicData uri="http://schemas.openxmlformats.org/drawingml/2006/table">
            <a:tbl>
              <a:tblPr firstRow="1" bandRow="1">
                <a:tableStyleId>{5C22544A-7EE6-4342-B048-85BDC9FD1C3A}</a:tableStyleId>
              </a:tblPr>
              <a:tblGrid>
                <a:gridCol w="4191000"/>
              </a:tblGrid>
              <a:tr h="472440">
                <a:tc>
                  <a:txBody>
                    <a:bodyPr/>
                    <a:lstStyle/>
                    <a:p>
                      <a:pPr algn="ctr"/>
                      <a:r>
                        <a:rPr lang="en-US" sz="2400" dirty="0" smtClean="0"/>
                        <a:t>Venn Diagram</a:t>
                      </a:r>
                      <a:endParaRPr lang="en-US" sz="2400" dirty="0"/>
                    </a:p>
                  </a:txBody>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590480918"/>
              </p:ext>
            </p:extLst>
          </p:nvPr>
        </p:nvGraphicFramePr>
        <p:xfrm>
          <a:off x="533400" y="1371600"/>
          <a:ext cx="3276600" cy="472440"/>
        </p:xfrm>
        <a:graphic>
          <a:graphicData uri="http://schemas.openxmlformats.org/drawingml/2006/table">
            <a:tbl>
              <a:tblPr firstRow="1" bandRow="1">
                <a:tableStyleId>{5C22544A-7EE6-4342-B048-85BDC9FD1C3A}</a:tableStyleId>
              </a:tblPr>
              <a:tblGrid>
                <a:gridCol w="3276600"/>
              </a:tblGrid>
              <a:tr h="472440">
                <a:tc>
                  <a:txBody>
                    <a:bodyPr/>
                    <a:lstStyle/>
                    <a:p>
                      <a:pPr algn="ctr"/>
                      <a:r>
                        <a:rPr lang="en-US" sz="2400" dirty="0" smtClean="0"/>
                        <a:t>Concept Map</a:t>
                      </a:r>
                      <a:endParaRPr lang="en-US" sz="2400" dirty="0"/>
                    </a:p>
                  </a:txBody>
                  <a:tcPr/>
                </a:tc>
              </a:tr>
            </a:tbl>
          </a:graphicData>
        </a:graphic>
      </p:graphicFrame>
    </p:spTree>
    <p:extLst>
      <p:ext uri="{BB962C8B-B14F-4D97-AF65-F5344CB8AC3E}">
        <p14:creationId xmlns:p14="http://schemas.microsoft.com/office/powerpoint/2010/main" val="22968119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86000" y="76200"/>
            <a:ext cx="4552950" cy="5919912"/>
          </a:xfrm>
          <a:prstGeom prst="rect">
            <a:avLst/>
          </a:prstGeom>
        </p:spPr>
      </p:pic>
    </p:spTree>
    <p:extLst>
      <p:ext uri="{BB962C8B-B14F-4D97-AF65-F5344CB8AC3E}">
        <p14:creationId xmlns:p14="http://schemas.microsoft.com/office/powerpoint/2010/main" val="338051307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2"/>
</p:tagLst>
</file>

<file path=ppt/tags/tag2.xml><?xml version="1.0" encoding="utf-8"?>
<p:tagLst xmlns:a="http://schemas.openxmlformats.org/drawingml/2006/main" xmlns:r="http://schemas.openxmlformats.org/officeDocument/2006/relationships" xmlns:p="http://schemas.openxmlformats.org/presentationml/2006/main">
  <p:tag name="DVSECTIONID" val="C09QH3iDYSZce3zG7lU8ci"/>
</p:tagLst>
</file>

<file path=ppt/tags/tag3.xml><?xml version="1.0" encoding="utf-8"?>
<p:tagLst xmlns:a="http://schemas.openxmlformats.org/drawingml/2006/main" xmlns:r="http://schemas.openxmlformats.org/officeDocument/2006/relationships" xmlns:p="http://schemas.openxmlformats.org/presentationml/2006/main">
  <p:tag name="DVSECTIONID" val="otb5iYcBF5pNknMcsH5Nw4"/>
</p:tagLst>
</file>

<file path=ppt/theme/theme1.xml><?xml version="1.0" encoding="utf-8"?>
<a:theme xmlns:a="http://schemas.openxmlformats.org/drawingml/2006/main" name="Introducing PowerPoint 2010">
  <a:themeElements>
    <a:clrScheme name="Fresh">
      <a:dk1>
        <a:srgbClr val="262626"/>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IntroducingPowerPoint2010</Template>
  <TotalTime>0</TotalTime>
  <Words>1294</Words>
  <Application>Microsoft Office PowerPoint</Application>
  <PresentationFormat>On-screen Show (4:3)</PresentationFormat>
  <Paragraphs>240</Paragraphs>
  <Slides>26</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Chiller</vt:lpstr>
      <vt:lpstr>Georgia</vt:lpstr>
      <vt:lpstr>Kredit</vt:lpstr>
      <vt:lpstr>Wingdings</vt:lpstr>
      <vt:lpstr>Introducing PowerPoint 2010</vt:lpstr>
      <vt:lpstr> Steps for Exam Success</vt:lpstr>
      <vt:lpstr>Some Logistics…</vt:lpstr>
      <vt:lpstr>PowerPoint Presentation</vt:lpstr>
      <vt:lpstr>Step One Getting Organized</vt:lpstr>
      <vt:lpstr>Planning</vt:lpstr>
      <vt:lpstr>PowerPoint Presentation</vt:lpstr>
      <vt:lpstr>PowerPoint Presentation</vt:lpstr>
      <vt:lpstr>PowerPoint Presentation</vt:lpstr>
      <vt:lpstr>PowerPoint Presentation</vt:lpstr>
      <vt:lpstr>PowerPoint Presentation</vt:lpstr>
      <vt:lpstr>Step Two How to Study</vt:lpstr>
      <vt:lpstr>Your CONCENTRATION!</vt:lpstr>
      <vt:lpstr>     Concentrate!</vt:lpstr>
      <vt:lpstr>Control This!</vt:lpstr>
      <vt:lpstr>      SQ3R Study Strategy </vt:lpstr>
      <vt:lpstr>      SQ3R Study Strategy </vt:lpstr>
      <vt:lpstr>Step Three Test Taking Strategies</vt:lpstr>
      <vt:lpstr>TRIAGE Method </vt:lpstr>
      <vt:lpstr>PowerPoint Presentation</vt:lpstr>
      <vt:lpstr>of TEST ANXIETY </vt:lpstr>
      <vt:lpstr>ABC of Test Anxiety</vt:lpstr>
      <vt:lpstr>      Coping with Test Anxiety</vt:lpstr>
      <vt:lpstr> Restore Your Mind and Body</vt:lpstr>
      <vt:lpstr>      Where to go for help…</vt:lpstr>
      <vt:lpstr>PRESS: Pre-Exam Study Sessions </vt:lpstr>
      <vt:lpstr>Good vibes!</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2014-11-24T15:55:48Z</dcterms:created>
  <dcterms:modified xsi:type="dcterms:W3CDTF">2018-11-30T22:58:54Z</dcterms:modified>
</cp:coreProperties>
</file>