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7"/>
  </p:notesMasterIdLst>
  <p:handoutMasterIdLst>
    <p:handoutMasterId r:id="rId18"/>
  </p:handoutMasterIdLst>
  <p:sldIdLst>
    <p:sldId id="273" r:id="rId2"/>
    <p:sldId id="296" r:id="rId3"/>
    <p:sldId id="285" r:id="rId4"/>
    <p:sldId id="274" r:id="rId5"/>
    <p:sldId id="280" r:id="rId6"/>
    <p:sldId id="281" r:id="rId7"/>
    <p:sldId id="282" r:id="rId8"/>
    <p:sldId id="283" r:id="rId9"/>
    <p:sldId id="284" r:id="rId10"/>
    <p:sldId id="260" r:id="rId11"/>
    <p:sldId id="261" r:id="rId12"/>
    <p:sldId id="279" r:id="rId13"/>
    <p:sldId id="278" r:id="rId14"/>
    <p:sldId id="297" r:id="rId15"/>
    <p:sldId id="298" r:id="rId16"/>
  </p:sldIdLst>
  <p:sldSz cx="12192000" cy="6858000"/>
  <p:notesSz cx="6954838" cy="9240838"/>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Castellar" panose="020A0402060406010301" pitchFamily="18" charset="77"/>
      <p:regular r:id="rId25"/>
    </p:embeddedFont>
    <p:embeddedFont>
      <p:font typeface="Georgia" panose="02040502050405020303" pitchFamily="18" charset="0"/>
      <p:regular r:id="rId26"/>
      <p:bold r:id="rId27"/>
      <p:italic r:id="rId28"/>
      <p:boldItalic r:id="rId29"/>
    </p:embeddedFont>
    <p:embeddedFont>
      <p:font typeface="Rockwell" panose="02060603020205020403" pitchFamily="18" charset="77"/>
      <p:regular r:id="rId30"/>
      <p:bold r:id="rId31"/>
      <p:italic r:id="rId32"/>
      <p:boldItalic r:id="rId33"/>
    </p:embeddedFont>
    <p:embeddedFont>
      <p:font typeface="Wingdings 2" pitchFamily="2" charset="2"/>
      <p:regular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1BA19B"/>
    <a:srgbClr val="ED5D45"/>
    <a:srgbClr val="4658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88" autoAdjust="0"/>
    <p:restoredTop sz="94660"/>
  </p:normalViewPr>
  <p:slideViewPr>
    <p:cSldViewPr snapToGrid="0">
      <p:cViewPr varScale="1">
        <p:scale>
          <a:sx n="110" d="100"/>
          <a:sy n="110" d="100"/>
        </p:scale>
        <p:origin x="552" y="184"/>
      </p:cViewPr>
      <p:guideLst>
        <p:guide orient="horz" pos="2160"/>
        <p:guide pos="3840"/>
      </p:guideLst>
    </p:cSldViewPr>
  </p:slideViewPr>
  <p:notesTextViewPr>
    <p:cViewPr>
      <p:scale>
        <a:sx n="1" d="1"/>
        <a:sy n="1" d="1"/>
      </p:scale>
      <p:origin x="0" y="0"/>
    </p:cViewPr>
  </p:notesTextViewPr>
  <p:notesViewPr>
    <p:cSldViewPr snapToGrid="0">
      <p:cViewPr varScale="1">
        <p:scale>
          <a:sx n="69" d="100"/>
          <a:sy n="69" d="100"/>
        </p:scale>
        <p:origin x="192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6"/>
          </a:xfrm>
          <a:prstGeom prst="rect">
            <a:avLst/>
          </a:prstGeom>
        </p:spPr>
        <p:txBody>
          <a:bodyPr vert="horz" lIns="92534" tIns="46268" rIns="92534" bIns="46268" rtlCol="0"/>
          <a:lstStyle>
            <a:lvl1pPr algn="l">
              <a:defRPr sz="1200"/>
            </a:lvl1pPr>
          </a:lstStyle>
          <a:p>
            <a:r>
              <a:rPr lang="en-US" sz="900" dirty="0">
                <a:solidFill>
                  <a:schemeClr val="bg1">
                    <a:lumMod val="50000"/>
                  </a:schemeClr>
                </a:solidFill>
              </a:rPr>
              <a:t>College Planning Strategies</a:t>
            </a:r>
          </a:p>
        </p:txBody>
      </p:sp>
      <p:sp>
        <p:nvSpPr>
          <p:cNvPr id="3" name="Date Placeholder 2"/>
          <p:cNvSpPr>
            <a:spLocks noGrp="1"/>
          </p:cNvSpPr>
          <p:nvPr>
            <p:ph type="dt" sz="quarter" idx="1"/>
          </p:nvPr>
        </p:nvSpPr>
        <p:spPr>
          <a:xfrm>
            <a:off x="3939466" y="0"/>
            <a:ext cx="3013763" cy="463646"/>
          </a:xfrm>
          <a:prstGeom prst="rect">
            <a:avLst/>
          </a:prstGeom>
        </p:spPr>
        <p:txBody>
          <a:bodyPr vert="horz" lIns="92534" tIns="46268" rIns="92534" bIns="46268" rtlCol="0"/>
          <a:lstStyle>
            <a:lvl1pPr algn="r">
              <a:defRPr sz="1200"/>
            </a:lvl1pPr>
          </a:lstStyle>
          <a:p>
            <a:fld id="{3AB2916C-CD6F-48E4-B171-5A71C64419E7}" type="datetimeFigureOut">
              <a:rPr lang="en-US" sz="900">
                <a:solidFill>
                  <a:schemeClr val="bg1">
                    <a:lumMod val="50000"/>
                  </a:schemeClr>
                </a:solidFill>
              </a:rPr>
              <a:t>10/2/19</a:t>
            </a:fld>
            <a:endParaRPr lang="en-US" dirty="0">
              <a:solidFill>
                <a:schemeClr val="bg1">
                  <a:lumMod val="50000"/>
                </a:schemeClr>
              </a:solidFill>
            </a:endParaRPr>
          </a:p>
        </p:txBody>
      </p:sp>
      <p:sp>
        <p:nvSpPr>
          <p:cNvPr id="5" name="Slide Number Placeholder 4"/>
          <p:cNvSpPr>
            <a:spLocks noGrp="1"/>
          </p:cNvSpPr>
          <p:nvPr>
            <p:ph type="sldNum" sz="quarter" idx="3"/>
          </p:nvPr>
        </p:nvSpPr>
        <p:spPr>
          <a:xfrm>
            <a:off x="6532704" y="8777193"/>
            <a:ext cx="420525" cy="463645"/>
          </a:xfrm>
          <a:prstGeom prst="rect">
            <a:avLst/>
          </a:prstGeom>
        </p:spPr>
        <p:txBody>
          <a:bodyPr vert="horz" lIns="92534" tIns="46268" rIns="92534" bIns="46268" rtlCol="0" anchor="b"/>
          <a:lstStyle>
            <a:lvl1pPr algn="r">
              <a:defRPr sz="1200"/>
            </a:lvl1pPr>
          </a:lstStyle>
          <a:p>
            <a:fld id="{B442BE05-36D1-4091-9A08-E846402D0873}" type="slidenum">
              <a:rPr lang="en-US" sz="1100"/>
              <a:t>‹#›</a:t>
            </a:fld>
            <a:endParaRPr lang="en-US" dirty="0"/>
          </a:p>
        </p:txBody>
      </p:sp>
      <p:sp>
        <p:nvSpPr>
          <p:cNvPr id="6" name="Footer Placeholder 3"/>
          <p:cNvSpPr txBox="1">
            <a:spLocks/>
          </p:cNvSpPr>
          <p:nvPr/>
        </p:nvSpPr>
        <p:spPr>
          <a:xfrm>
            <a:off x="1" y="8793017"/>
            <a:ext cx="6954838" cy="471373"/>
          </a:xfrm>
          <a:prstGeom prst="rect">
            <a:avLst/>
          </a:prstGeom>
        </p:spPr>
        <p:txBody>
          <a:bodyPr vert="horz" lIns="94265" tIns="47132" rIns="94265" bIns="47132" rtlCol="0" anchor="b"/>
          <a:lstStyle>
            <a:defPPr>
              <a:defRPr lang="en-US"/>
            </a:defPPr>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30000"/>
              </a:lnSpc>
            </a:pPr>
            <a:r>
              <a:rPr lang="en-US" sz="1600" dirty="0">
                <a:solidFill>
                  <a:srgbClr val="207788"/>
                </a:solidFill>
                <a:latin typeface="Castellar" panose="020A0402060406010301" pitchFamily="18" charset="0"/>
              </a:rPr>
              <a:t>F</a:t>
            </a:r>
            <a:r>
              <a:rPr lang="en-US" sz="1600" baseline="30000" dirty="0">
                <a:solidFill>
                  <a:schemeClr val="accent2"/>
                </a:solidFill>
                <a:latin typeface="Castellar" panose="020A0402060406010301" pitchFamily="18" charset="0"/>
              </a:rPr>
              <a:t>3</a:t>
            </a:r>
            <a:r>
              <a:rPr lang="en-US" sz="1600" dirty="0">
                <a:solidFill>
                  <a:srgbClr val="207788"/>
                </a:solidFill>
                <a:latin typeface="Castellar" panose="020A0402060406010301" pitchFamily="18" charset="0"/>
              </a:rPr>
              <a:t>E</a:t>
            </a:r>
            <a:r>
              <a:rPr lang="en-US" sz="1100" dirty="0">
                <a:solidFill>
                  <a:srgbClr val="207788"/>
                </a:solidFill>
                <a:latin typeface="Georgia" panose="02040502050405020303" pitchFamily="18" charset="0"/>
              </a:rPr>
              <a:t>   </a:t>
            </a:r>
            <a:r>
              <a:rPr lang="en-US" sz="1100" dirty="0">
                <a:solidFill>
                  <a:schemeClr val="bg2">
                    <a:lumMod val="25000"/>
                  </a:schemeClr>
                </a:solidFill>
                <a:latin typeface="Georgia" panose="02040502050405020303" pitchFamily="18" charset="0"/>
              </a:rPr>
              <a:t>The Foundation for Financial Education</a:t>
            </a:r>
          </a:p>
          <a:p>
            <a:pPr algn="ctr">
              <a:lnSpc>
                <a:spcPct val="130000"/>
              </a:lnSpc>
            </a:pPr>
            <a:r>
              <a:rPr lang="en-US" sz="900" spc="102" dirty="0">
                <a:solidFill>
                  <a:srgbClr val="207788"/>
                </a:solidFill>
                <a:cs typeface="Arial" panose="020B0604020202020204" pitchFamily="34" charset="0"/>
              </a:rPr>
              <a:t>f3eonline.org  </a:t>
            </a:r>
            <a:r>
              <a:rPr lang="en-US" sz="900" spc="102" dirty="0">
                <a:solidFill>
                  <a:schemeClr val="bg2">
                    <a:lumMod val="50000"/>
                  </a:schemeClr>
                </a:solidFill>
                <a:cs typeface="Arial" panose="020B0604020202020204" pitchFamily="34" charset="0"/>
              </a:rPr>
              <a:t> |   </a:t>
            </a:r>
            <a:r>
              <a:rPr lang="en-US" sz="900" spc="102" dirty="0">
                <a:solidFill>
                  <a:srgbClr val="207788"/>
                </a:solidFill>
                <a:cs typeface="Arial" panose="020B0604020202020204" pitchFamily="34" charset="0"/>
              </a:rPr>
              <a:t>(240) 499-0390  </a:t>
            </a:r>
            <a:r>
              <a:rPr lang="en-US" sz="900" spc="102" dirty="0">
                <a:solidFill>
                  <a:schemeClr val="bg2">
                    <a:lumMod val="50000"/>
                  </a:schemeClr>
                </a:solidFill>
                <a:cs typeface="Arial" panose="020B0604020202020204" pitchFamily="34" charset="0"/>
              </a:rPr>
              <a:t> |   </a:t>
            </a:r>
            <a:r>
              <a:rPr lang="en-US" sz="900" spc="102" dirty="0">
                <a:solidFill>
                  <a:srgbClr val="207788"/>
                </a:solidFill>
                <a:cs typeface="Arial" panose="020B0604020202020204" pitchFamily="34" charset="0"/>
              </a:rPr>
              <a:t>info@f3eonline.org</a:t>
            </a:r>
          </a:p>
        </p:txBody>
      </p:sp>
    </p:spTree>
    <p:extLst>
      <p:ext uri="{BB962C8B-B14F-4D97-AF65-F5344CB8AC3E}">
        <p14:creationId xmlns:p14="http://schemas.microsoft.com/office/powerpoint/2010/main" val="2408951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40175" y="0"/>
            <a:ext cx="3013075" cy="463550"/>
          </a:xfrm>
          <a:prstGeom prst="rect">
            <a:avLst/>
          </a:prstGeom>
        </p:spPr>
        <p:txBody>
          <a:bodyPr vert="horz" lIns="91440" tIns="45720" rIns="91440" bIns="45720" rtlCol="0"/>
          <a:lstStyle>
            <a:lvl1pPr algn="r">
              <a:defRPr sz="1200"/>
            </a:lvl1pPr>
          </a:lstStyle>
          <a:p>
            <a:fld id="{CB142CC0-A2D2-794C-AA10-7A4E7770A280}" type="datetimeFigureOut">
              <a:rPr lang="en-US" smtClean="0"/>
              <a:t>10/2/19</a:t>
            </a:fld>
            <a:endParaRPr lang="en-US"/>
          </a:p>
        </p:txBody>
      </p:sp>
      <p:sp>
        <p:nvSpPr>
          <p:cNvPr id="4" name="Slide Image Placeholder 3"/>
          <p:cNvSpPr>
            <a:spLocks noGrp="1" noRot="1" noChangeAspect="1"/>
          </p:cNvSpPr>
          <p:nvPr>
            <p:ph type="sldImg" idx="2"/>
          </p:nvPr>
        </p:nvSpPr>
        <p:spPr>
          <a:xfrm>
            <a:off x="706438" y="1155700"/>
            <a:ext cx="5541962"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6588"/>
            <a:ext cx="5564188" cy="36385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288"/>
            <a:ext cx="301307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40175" y="8777288"/>
            <a:ext cx="3013075" cy="463550"/>
          </a:xfrm>
          <a:prstGeom prst="rect">
            <a:avLst/>
          </a:prstGeom>
        </p:spPr>
        <p:txBody>
          <a:bodyPr vert="horz" lIns="91440" tIns="45720" rIns="91440" bIns="45720" rtlCol="0" anchor="b"/>
          <a:lstStyle>
            <a:lvl1pPr algn="r">
              <a:defRPr sz="1200"/>
            </a:lvl1pPr>
          </a:lstStyle>
          <a:p>
            <a:fld id="{79489D85-B956-134D-81C2-B40CC53ACDAE}" type="slidenum">
              <a:rPr lang="en-US" smtClean="0"/>
              <a:t>‹#›</a:t>
            </a:fld>
            <a:endParaRPr lang="en-US"/>
          </a:p>
        </p:txBody>
      </p:sp>
    </p:spTree>
    <p:extLst>
      <p:ext uri="{BB962C8B-B14F-4D97-AF65-F5344CB8AC3E}">
        <p14:creationId xmlns:p14="http://schemas.microsoft.com/office/powerpoint/2010/main" val="803139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2313" y="1162050"/>
            <a:ext cx="5575300" cy="3136900"/>
          </a:xfrm>
        </p:spPr>
      </p:sp>
      <p:sp>
        <p:nvSpPr>
          <p:cNvPr id="3" name="Notes Placeholder 2"/>
          <p:cNvSpPr>
            <a:spLocks noGrp="1"/>
          </p:cNvSpPr>
          <p:nvPr>
            <p:ph type="body" idx="1"/>
          </p:nvPr>
        </p:nvSpPr>
        <p:spPr/>
        <p:txBody>
          <a:bodyPr/>
          <a:lstStyle/>
          <a:p>
            <a:r>
              <a:rPr lang="en-US" dirty="0"/>
              <a:t>So here’s the roadmap for the rest of this presentation. We’ll start by going over some of the changes and updates for Social Security in 2019. We will then discuss Social Security, it’s role in today’s retirement landscape, and why it is such an important resource for retirees. We will then talk a bit about how your Social Security benefit is calculated. You don’t need to be an actuary, but it is important to have a basic understanding of how the benefit is calculated so you can make informed decisions as you approach retirement.</a:t>
            </a:r>
          </a:p>
          <a:p>
            <a:endParaRPr lang="en-US" dirty="0"/>
          </a:p>
          <a:p>
            <a:r>
              <a:rPr lang="en-US" dirty="0"/>
              <a:t>We will then discuss the timing of when you file for benefits. The date of your filing plays a big role in your benefit amount and how much you receive in total benefits over the course of your retirement. We’ll then discuss your retirement income strategy and a few ideas to help you protect your income.  </a:t>
            </a:r>
          </a:p>
          <a:p>
            <a:r>
              <a:rPr lang="en-US" dirty="0"/>
              <a:t> </a:t>
            </a:r>
          </a:p>
          <a:p>
            <a:endParaRPr lang="en-US" dirty="0"/>
          </a:p>
        </p:txBody>
      </p:sp>
      <p:sp>
        <p:nvSpPr>
          <p:cNvPr id="4" name="Slide Number Placeholder 3"/>
          <p:cNvSpPr>
            <a:spLocks noGrp="1"/>
          </p:cNvSpPr>
          <p:nvPr>
            <p:ph type="sldNum" sz="quarter" idx="10"/>
          </p:nvPr>
        </p:nvSpPr>
        <p:spPr/>
        <p:txBody>
          <a:bodyPr/>
          <a:lstStyle/>
          <a:p>
            <a:fld id="{824E36E6-5C0A-407A-BE64-EF164B92A1A2}" type="slidenum">
              <a:rPr lang="en-US" smtClean="0"/>
              <a:t>2</a:t>
            </a:fld>
            <a:endParaRPr lang="en-US" dirty="0"/>
          </a:p>
        </p:txBody>
      </p:sp>
    </p:spTree>
    <p:extLst>
      <p:ext uri="{BB962C8B-B14F-4D97-AF65-F5344CB8AC3E}">
        <p14:creationId xmlns:p14="http://schemas.microsoft.com/office/powerpoint/2010/main" val="58664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10/2/19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Freeform 6"/>
          <p:cNvSpPr/>
          <p:nvPr userDrawn="1"/>
        </p:nvSpPr>
        <p:spPr bwMode="auto">
          <a:xfrm>
            <a:off x="-1" y="0"/>
            <a:ext cx="12192001" cy="6858000"/>
          </a:xfrm>
          <a:prstGeom prst="rect">
            <a:avLst/>
          </a:pr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Freeform 6"/>
          <p:cNvSpPr/>
          <p:nvPr userDrawn="1"/>
        </p:nvSpPr>
        <p:spPr bwMode="auto">
          <a:xfrm>
            <a:off x="0" y="1"/>
            <a:ext cx="12192000" cy="6857999"/>
          </a:xfrm>
          <a:prstGeom prst="rect">
            <a:avLst/>
          </a:pr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0" name="Rectangle 9"/>
          <p:cNvSpPr/>
          <p:nvPr userDrawn="1"/>
        </p:nvSpPr>
        <p:spPr>
          <a:xfrm flipH="1">
            <a:off x="6015913" y="-3175"/>
            <a:ext cx="6194329" cy="68827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10/2/19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10/2/19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10/2/19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10/2/19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10/2/19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10758" y="1"/>
            <a:ext cx="12202757" cy="1745288"/>
          </a:xfrm>
          <a:custGeom>
            <a:avLst/>
            <a:gdLst>
              <a:gd name="connsiteX0" fmla="*/ 0 w 12192000"/>
              <a:gd name="connsiteY0" fmla="*/ 0 h 1417638"/>
              <a:gd name="connsiteX1" fmla="*/ 2032000 w 12192000"/>
              <a:gd name="connsiteY1" fmla="*/ 0 h 1417638"/>
              <a:gd name="connsiteX2" fmla="*/ 2032000 w 12192000"/>
              <a:gd name="connsiteY2" fmla="*/ 0 h 1417638"/>
              <a:gd name="connsiteX3" fmla="*/ 5080000 w 12192000"/>
              <a:gd name="connsiteY3" fmla="*/ 0 h 1417638"/>
              <a:gd name="connsiteX4" fmla="*/ 12192000 w 12192000"/>
              <a:gd name="connsiteY4" fmla="*/ 0 h 1417638"/>
              <a:gd name="connsiteX5" fmla="*/ 12192000 w 12192000"/>
              <a:gd name="connsiteY5" fmla="*/ 826956 h 1417638"/>
              <a:gd name="connsiteX6" fmla="*/ 12192000 w 12192000"/>
              <a:gd name="connsiteY6" fmla="*/ 826956 h 1417638"/>
              <a:gd name="connsiteX7" fmla="*/ 12192000 w 12192000"/>
              <a:gd name="connsiteY7" fmla="*/ 1181365 h 1417638"/>
              <a:gd name="connsiteX8" fmla="*/ 12192000 w 12192000"/>
              <a:gd name="connsiteY8" fmla="*/ 1417638 h 1417638"/>
              <a:gd name="connsiteX9" fmla="*/ 5080000 w 12192000"/>
              <a:gd name="connsiteY9" fmla="*/ 1417638 h 1417638"/>
              <a:gd name="connsiteX10" fmla="*/ 3254776 w 12192000"/>
              <a:gd name="connsiteY10" fmla="*/ 1917412 h 1417638"/>
              <a:gd name="connsiteX11" fmla="*/ 2032000 w 12192000"/>
              <a:gd name="connsiteY11" fmla="*/ 1417638 h 1417638"/>
              <a:gd name="connsiteX12" fmla="*/ 0 w 12192000"/>
              <a:gd name="connsiteY12" fmla="*/ 1417638 h 1417638"/>
              <a:gd name="connsiteX13" fmla="*/ 0 w 12192000"/>
              <a:gd name="connsiteY13" fmla="*/ 1181365 h 1417638"/>
              <a:gd name="connsiteX14" fmla="*/ 0 w 12192000"/>
              <a:gd name="connsiteY14" fmla="*/ 826956 h 1417638"/>
              <a:gd name="connsiteX15" fmla="*/ 0 w 12192000"/>
              <a:gd name="connsiteY15" fmla="*/ 826956 h 1417638"/>
              <a:gd name="connsiteX16" fmla="*/ 0 w 12192000"/>
              <a:gd name="connsiteY16" fmla="*/ 0 h 1417638"/>
              <a:gd name="connsiteX0" fmla="*/ 0 w 12192000"/>
              <a:gd name="connsiteY0" fmla="*/ 0 h 1917412"/>
              <a:gd name="connsiteX1" fmla="*/ 2032000 w 12192000"/>
              <a:gd name="connsiteY1" fmla="*/ 0 h 1917412"/>
              <a:gd name="connsiteX2" fmla="*/ 2032000 w 12192000"/>
              <a:gd name="connsiteY2" fmla="*/ 0 h 1917412"/>
              <a:gd name="connsiteX3" fmla="*/ 5080000 w 12192000"/>
              <a:gd name="connsiteY3" fmla="*/ 0 h 1917412"/>
              <a:gd name="connsiteX4" fmla="*/ 12192000 w 12192000"/>
              <a:gd name="connsiteY4" fmla="*/ 0 h 1917412"/>
              <a:gd name="connsiteX5" fmla="*/ 12192000 w 12192000"/>
              <a:gd name="connsiteY5" fmla="*/ 826956 h 1917412"/>
              <a:gd name="connsiteX6" fmla="*/ 12192000 w 12192000"/>
              <a:gd name="connsiteY6" fmla="*/ 826956 h 1917412"/>
              <a:gd name="connsiteX7" fmla="*/ 12192000 w 12192000"/>
              <a:gd name="connsiteY7" fmla="*/ 1181365 h 1917412"/>
              <a:gd name="connsiteX8" fmla="*/ 12192000 w 12192000"/>
              <a:gd name="connsiteY8" fmla="*/ 1417638 h 1917412"/>
              <a:gd name="connsiteX9" fmla="*/ 3961204 w 12192000"/>
              <a:gd name="connsiteY9" fmla="*/ 1428396 h 1917412"/>
              <a:gd name="connsiteX10" fmla="*/ 3254776 w 12192000"/>
              <a:gd name="connsiteY10" fmla="*/ 1917412 h 1917412"/>
              <a:gd name="connsiteX11" fmla="*/ 2032000 w 12192000"/>
              <a:gd name="connsiteY11" fmla="*/ 1417638 h 1917412"/>
              <a:gd name="connsiteX12" fmla="*/ 0 w 12192000"/>
              <a:gd name="connsiteY12" fmla="*/ 1417638 h 1917412"/>
              <a:gd name="connsiteX13" fmla="*/ 0 w 12192000"/>
              <a:gd name="connsiteY13" fmla="*/ 1181365 h 1917412"/>
              <a:gd name="connsiteX14" fmla="*/ 0 w 12192000"/>
              <a:gd name="connsiteY14" fmla="*/ 826956 h 1917412"/>
              <a:gd name="connsiteX15" fmla="*/ 0 w 12192000"/>
              <a:gd name="connsiteY15" fmla="*/ 826956 h 1917412"/>
              <a:gd name="connsiteX16" fmla="*/ 0 w 12192000"/>
              <a:gd name="connsiteY16" fmla="*/ 0 h 1917412"/>
              <a:gd name="connsiteX0" fmla="*/ 0 w 12192000"/>
              <a:gd name="connsiteY0" fmla="*/ 0 h 1960442"/>
              <a:gd name="connsiteX1" fmla="*/ 2032000 w 12192000"/>
              <a:gd name="connsiteY1" fmla="*/ 0 h 1960442"/>
              <a:gd name="connsiteX2" fmla="*/ 2032000 w 12192000"/>
              <a:gd name="connsiteY2" fmla="*/ 0 h 1960442"/>
              <a:gd name="connsiteX3" fmla="*/ 5080000 w 12192000"/>
              <a:gd name="connsiteY3" fmla="*/ 0 h 1960442"/>
              <a:gd name="connsiteX4" fmla="*/ 12192000 w 12192000"/>
              <a:gd name="connsiteY4" fmla="*/ 0 h 1960442"/>
              <a:gd name="connsiteX5" fmla="*/ 12192000 w 12192000"/>
              <a:gd name="connsiteY5" fmla="*/ 826956 h 1960442"/>
              <a:gd name="connsiteX6" fmla="*/ 12192000 w 12192000"/>
              <a:gd name="connsiteY6" fmla="*/ 826956 h 1960442"/>
              <a:gd name="connsiteX7" fmla="*/ 12192000 w 12192000"/>
              <a:gd name="connsiteY7" fmla="*/ 1181365 h 1960442"/>
              <a:gd name="connsiteX8" fmla="*/ 12192000 w 12192000"/>
              <a:gd name="connsiteY8" fmla="*/ 1417638 h 1960442"/>
              <a:gd name="connsiteX9" fmla="*/ 3961204 w 12192000"/>
              <a:gd name="connsiteY9" fmla="*/ 1428396 h 1960442"/>
              <a:gd name="connsiteX10" fmla="*/ 2845985 w 12192000"/>
              <a:gd name="connsiteY10" fmla="*/ 1960442 h 1960442"/>
              <a:gd name="connsiteX11" fmla="*/ 2032000 w 12192000"/>
              <a:gd name="connsiteY11" fmla="*/ 1417638 h 1960442"/>
              <a:gd name="connsiteX12" fmla="*/ 0 w 12192000"/>
              <a:gd name="connsiteY12" fmla="*/ 1417638 h 1960442"/>
              <a:gd name="connsiteX13" fmla="*/ 0 w 12192000"/>
              <a:gd name="connsiteY13" fmla="*/ 1181365 h 1960442"/>
              <a:gd name="connsiteX14" fmla="*/ 0 w 12192000"/>
              <a:gd name="connsiteY14" fmla="*/ 826956 h 1960442"/>
              <a:gd name="connsiteX15" fmla="*/ 0 w 12192000"/>
              <a:gd name="connsiteY15" fmla="*/ 826956 h 1960442"/>
              <a:gd name="connsiteX16" fmla="*/ 0 w 12192000"/>
              <a:gd name="connsiteY16" fmla="*/ 0 h 1960442"/>
              <a:gd name="connsiteX0" fmla="*/ 0 w 12192000"/>
              <a:gd name="connsiteY0" fmla="*/ 0 h 1960442"/>
              <a:gd name="connsiteX1" fmla="*/ 2032000 w 12192000"/>
              <a:gd name="connsiteY1" fmla="*/ 0 h 1960442"/>
              <a:gd name="connsiteX2" fmla="*/ 2032000 w 12192000"/>
              <a:gd name="connsiteY2" fmla="*/ 0 h 1960442"/>
              <a:gd name="connsiteX3" fmla="*/ 5080000 w 12192000"/>
              <a:gd name="connsiteY3" fmla="*/ 0 h 1960442"/>
              <a:gd name="connsiteX4" fmla="*/ 12192000 w 12192000"/>
              <a:gd name="connsiteY4" fmla="*/ 0 h 1960442"/>
              <a:gd name="connsiteX5" fmla="*/ 12192000 w 12192000"/>
              <a:gd name="connsiteY5" fmla="*/ 826956 h 1960442"/>
              <a:gd name="connsiteX6" fmla="*/ 12192000 w 12192000"/>
              <a:gd name="connsiteY6" fmla="*/ 826956 h 1960442"/>
              <a:gd name="connsiteX7" fmla="*/ 12192000 w 12192000"/>
              <a:gd name="connsiteY7" fmla="*/ 1181365 h 1960442"/>
              <a:gd name="connsiteX8" fmla="*/ 12192000 w 12192000"/>
              <a:gd name="connsiteY8" fmla="*/ 1417638 h 1960442"/>
              <a:gd name="connsiteX9" fmla="*/ 3961204 w 12192000"/>
              <a:gd name="connsiteY9" fmla="*/ 1428396 h 1960442"/>
              <a:gd name="connsiteX10" fmla="*/ 2845985 w 12192000"/>
              <a:gd name="connsiteY10" fmla="*/ 1960442 h 1960442"/>
              <a:gd name="connsiteX11" fmla="*/ 1289722 w 12192000"/>
              <a:gd name="connsiteY11" fmla="*/ 1417638 h 1960442"/>
              <a:gd name="connsiteX12" fmla="*/ 0 w 12192000"/>
              <a:gd name="connsiteY12" fmla="*/ 1417638 h 1960442"/>
              <a:gd name="connsiteX13" fmla="*/ 0 w 12192000"/>
              <a:gd name="connsiteY13" fmla="*/ 1181365 h 1960442"/>
              <a:gd name="connsiteX14" fmla="*/ 0 w 12192000"/>
              <a:gd name="connsiteY14" fmla="*/ 826956 h 1960442"/>
              <a:gd name="connsiteX15" fmla="*/ 0 w 12192000"/>
              <a:gd name="connsiteY15" fmla="*/ 826956 h 1960442"/>
              <a:gd name="connsiteX16" fmla="*/ 0 w 12192000"/>
              <a:gd name="connsiteY16" fmla="*/ 0 h 1960442"/>
              <a:gd name="connsiteX0" fmla="*/ 0 w 12192000"/>
              <a:gd name="connsiteY0" fmla="*/ 0 h 1971199"/>
              <a:gd name="connsiteX1" fmla="*/ 2032000 w 12192000"/>
              <a:gd name="connsiteY1" fmla="*/ 0 h 1971199"/>
              <a:gd name="connsiteX2" fmla="*/ 2032000 w 12192000"/>
              <a:gd name="connsiteY2" fmla="*/ 0 h 1971199"/>
              <a:gd name="connsiteX3" fmla="*/ 5080000 w 12192000"/>
              <a:gd name="connsiteY3" fmla="*/ 0 h 1971199"/>
              <a:gd name="connsiteX4" fmla="*/ 12192000 w 12192000"/>
              <a:gd name="connsiteY4" fmla="*/ 0 h 1971199"/>
              <a:gd name="connsiteX5" fmla="*/ 12192000 w 12192000"/>
              <a:gd name="connsiteY5" fmla="*/ 826956 h 1971199"/>
              <a:gd name="connsiteX6" fmla="*/ 12192000 w 12192000"/>
              <a:gd name="connsiteY6" fmla="*/ 826956 h 1971199"/>
              <a:gd name="connsiteX7" fmla="*/ 12192000 w 12192000"/>
              <a:gd name="connsiteY7" fmla="*/ 1181365 h 1971199"/>
              <a:gd name="connsiteX8" fmla="*/ 12192000 w 12192000"/>
              <a:gd name="connsiteY8" fmla="*/ 1417638 h 1971199"/>
              <a:gd name="connsiteX9" fmla="*/ 3961204 w 12192000"/>
              <a:gd name="connsiteY9" fmla="*/ 1428396 h 1971199"/>
              <a:gd name="connsiteX10" fmla="*/ 2157495 w 12192000"/>
              <a:gd name="connsiteY10" fmla="*/ 1971199 h 1971199"/>
              <a:gd name="connsiteX11" fmla="*/ 1289722 w 12192000"/>
              <a:gd name="connsiteY11" fmla="*/ 1417638 h 1971199"/>
              <a:gd name="connsiteX12" fmla="*/ 0 w 12192000"/>
              <a:gd name="connsiteY12" fmla="*/ 1417638 h 1971199"/>
              <a:gd name="connsiteX13" fmla="*/ 0 w 12192000"/>
              <a:gd name="connsiteY13" fmla="*/ 1181365 h 1971199"/>
              <a:gd name="connsiteX14" fmla="*/ 0 w 12192000"/>
              <a:gd name="connsiteY14" fmla="*/ 826956 h 1971199"/>
              <a:gd name="connsiteX15" fmla="*/ 0 w 12192000"/>
              <a:gd name="connsiteY15" fmla="*/ 826956 h 1971199"/>
              <a:gd name="connsiteX16" fmla="*/ 0 w 12192000"/>
              <a:gd name="connsiteY16" fmla="*/ 0 h 1971199"/>
              <a:gd name="connsiteX0" fmla="*/ 0 w 12192000"/>
              <a:gd name="connsiteY0" fmla="*/ 0 h 1971199"/>
              <a:gd name="connsiteX1" fmla="*/ 2032000 w 12192000"/>
              <a:gd name="connsiteY1" fmla="*/ 0 h 1971199"/>
              <a:gd name="connsiteX2" fmla="*/ 2032000 w 12192000"/>
              <a:gd name="connsiteY2" fmla="*/ 0 h 1971199"/>
              <a:gd name="connsiteX3" fmla="*/ 5080000 w 12192000"/>
              <a:gd name="connsiteY3" fmla="*/ 0 h 1971199"/>
              <a:gd name="connsiteX4" fmla="*/ 12192000 w 12192000"/>
              <a:gd name="connsiteY4" fmla="*/ 0 h 1971199"/>
              <a:gd name="connsiteX5" fmla="*/ 12192000 w 12192000"/>
              <a:gd name="connsiteY5" fmla="*/ 826956 h 1971199"/>
              <a:gd name="connsiteX6" fmla="*/ 12192000 w 12192000"/>
              <a:gd name="connsiteY6" fmla="*/ 826956 h 1971199"/>
              <a:gd name="connsiteX7" fmla="*/ 12192000 w 12192000"/>
              <a:gd name="connsiteY7" fmla="*/ 1181365 h 1971199"/>
              <a:gd name="connsiteX8" fmla="*/ 12192000 w 12192000"/>
              <a:gd name="connsiteY8" fmla="*/ 1417638 h 1971199"/>
              <a:gd name="connsiteX9" fmla="*/ 2487407 w 12192000"/>
              <a:gd name="connsiteY9" fmla="*/ 1428396 h 1971199"/>
              <a:gd name="connsiteX10" fmla="*/ 2157495 w 12192000"/>
              <a:gd name="connsiteY10" fmla="*/ 1971199 h 1971199"/>
              <a:gd name="connsiteX11" fmla="*/ 1289722 w 12192000"/>
              <a:gd name="connsiteY11" fmla="*/ 1417638 h 1971199"/>
              <a:gd name="connsiteX12" fmla="*/ 0 w 12192000"/>
              <a:gd name="connsiteY12" fmla="*/ 1417638 h 1971199"/>
              <a:gd name="connsiteX13" fmla="*/ 0 w 12192000"/>
              <a:gd name="connsiteY13" fmla="*/ 1181365 h 1971199"/>
              <a:gd name="connsiteX14" fmla="*/ 0 w 12192000"/>
              <a:gd name="connsiteY14" fmla="*/ 826956 h 1971199"/>
              <a:gd name="connsiteX15" fmla="*/ 0 w 12192000"/>
              <a:gd name="connsiteY15" fmla="*/ 826956 h 1971199"/>
              <a:gd name="connsiteX16" fmla="*/ 0 w 12192000"/>
              <a:gd name="connsiteY16" fmla="*/ 0 h 1971199"/>
              <a:gd name="connsiteX0" fmla="*/ 0 w 12192000"/>
              <a:gd name="connsiteY0" fmla="*/ 0 h 1788319"/>
              <a:gd name="connsiteX1" fmla="*/ 2032000 w 12192000"/>
              <a:gd name="connsiteY1" fmla="*/ 0 h 1788319"/>
              <a:gd name="connsiteX2" fmla="*/ 2032000 w 12192000"/>
              <a:gd name="connsiteY2" fmla="*/ 0 h 1788319"/>
              <a:gd name="connsiteX3" fmla="*/ 5080000 w 12192000"/>
              <a:gd name="connsiteY3" fmla="*/ 0 h 1788319"/>
              <a:gd name="connsiteX4" fmla="*/ 12192000 w 12192000"/>
              <a:gd name="connsiteY4" fmla="*/ 0 h 1788319"/>
              <a:gd name="connsiteX5" fmla="*/ 12192000 w 12192000"/>
              <a:gd name="connsiteY5" fmla="*/ 826956 h 1788319"/>
              <a:gd name="connsiteX6" fmla="*/ 12192000 w 12192000"/>
              <a:gd name="connsiteY6" fmla="*/ 826956 h 1788319"/>
              <a:gd name="connsiteX7" fmla="*/ 12192000 w 12192000"/>
              <a:gd name="connsiteY7" fmla="*/ 1181365 h 1788319"/>
              <a:gd name="connsiteX8" fmla="*/ 12192000 w 12192000"/>
              <a:gd name="connsiteY8" fmla="*/ 1417638 h 1788319"/>
              <a:gd name="connsiteX9" fmla="*/ 2487407 w 12192000"/>
              <a:gd name="connsiteY9" fmla="*/ 1428396 h 1788319"/>
              <a:gd name="connsiteX10" fmla="*/ 1845524 w 12192000"/>
              <a:gd name="connsiteY10" fmla="*/ 1788319 h 1788319"/>
              <a:gd name="connsiteX11" fmla="*/ 1289722 w 12192000"/>
              <a:gd name="connsiteY11" fmla="*/ 1417638 h 1788319"/>
              <a:gd name="connsiteX12" fmla="*/ 0 w 12192000"/>
              <a:gd name="connsiteY12" fmla="*/ 1417638 h 1788319"/>
              <a:gd name="connsiteX13" fmla="*/ 0 w 12192000"/>
              <a:gd name="connsiteY13" fmla="*/ 1181365 h 1788319"/>
              <a:gd name="connsiteX14" fmla="*/ 0 w 12192000"/>
              <a:gd name="connsiteY14" fmla="*/ 826956 h 1788319"/>
              <a:gd name="connsiteX15" fmla="*/ 0 w 12192000"/>
              <a:gd name="connsiteY15" fmla="*/ 826956 h 1788319"/>
              <a:gd name="connsiteX16" fmla="*/ 0 w 12192000"/>
              <a:gd name="connsiteY16" fmla="*/ 0 h 1788319"/>
              <a:gd name="connsiteX0" fmla="*/ 0 w 12192000"/>
              <a:gd name="connsiteY0" fmla="*/ 0 h 1788319"/>
              <a:gd name="connsiteX1" fmla="*/ 2032000 w 12192000"/>
              <a:gd name="connsiteY1" fmla="*/ 0 h 1788319"/>
              <a:gd name="connsiteX2" fmla="*/ 2032000 w 12192000"/>
              <a:gd name="connsiteY2" fmla="*/ 0 h 1788319"/>
              <a:gd name="connsiteX3" fmla="*/ 5080000 w 12192000"/>
              <a:gd name="connsiteY3" fmla="*/ 0 h 1788319"/>
              <a:gd name="connsiteX4" fmla="*/ 12192000 w 12192000"/>
              <a:gd name="connsiteY4" fmla="*/ 0 h 1788319"/>
              <a:gd name="connsiteX5" fmla="*/ 12192000 w 12192000"/>
              <a:gd name="connsiteY5" fmla="*/ 826956 h 1788319"/>
              <a:gd name="connsiteX6" fmla="*/ 12192000 w 12192000"/>
              <a:gd name="connsiteY6" fmla="*/ 826956 h 1788319"/>
              <a:gd name="connsiteX7" fmla="*/ 12192000 w 12192000"/>
              <a:gd name="connsiteY7" fmla="*/ 1181365 h 1788319"/>
              <a:gd name="connsiteX8" fmla="*/ 12192000 w 12192000"/>
              <a:gd name="connsiteY8" fmla="*/ 1417638 h 1788319"/>
              <a:gd name="connsiteX9" fmla="*/ 2487407 w 12192000"/>
              <a:gd name="connsiteY9" fmla="*/ 1428396 h 1788319"/>
              <a:gd name="connsiteX10" fmla="*/ 1845524 w 12192000"/>
              <a:gd name="connsiteY10" fmla="*/ 1788319 h 1788319"/>
              <a:gd name="connsiteX11" fmla="*/ 719567 w 12192000"/>
              <a:gd name="connsiteY11" fmla="*/ 1406880 h 1788319"/>
              <a:gd name="connsiteX12" fmla="*/ 0 w 12192000"/>
              <a:gd name="connsiteY12" fmla="*/ 1417638 h 1788319"/>
              <a:gd name="connsiteX13" fmla="*/ 0 w 12192000"/>
              <a:gd name="connsiteY13" fmla="*/ 1181365 h 1788319"/>
              <a:gd name="connsiteX14" fmla="*/ 0 w 12192000"/>
              <a:gd name="connsiteY14" fmla="*/ 826956 h 1788319"/>
              <a:gd name="connsiteX15" fmla="*/ 0 w 12192000"/>
              <a:gd name="connsiteY15" fmla="*/ 826956 h 1788319"/>
              <a:gd name="connsiteX16" fmla="*/ 0 w 12192000"/>
              <a:gd name="connsiteY16" fmla="*/ 0 h 1788319"/>
              <a:gd name="connsiteX0" fmla="*/ 0 w 12192000"/>
              <a:gd name="connsiteY0" fmla="*/ 0 h 1788319"/>
              <a:gd name="connsiteX1" fmla="*/ 2032000 w 12192000"/>
              <a:gd name="connsiteY1" fmla="*/ 0 h 1788319"/>
              <a:gd name="connsiteX2" fmla="*/ 2032000 w 12192000"/>
              <a:gd name="connsiteY2" fmla="*/ 0 h 1788319"/>
              <a:gd name="connsiteX3" fmla="*/ 5080000 w 12192000"/>
              <a:gd name="connsiteY3" fmla="*/ 0 h 1788319"/>
              <a:gd name="connsiteX4" fmla="*/ 12192000 w 12192000"/>
              <a:gd name="connsiteY4" fmla="*/ 0 h 1788319"/>
              <a:gd name="connsiteX5" fmla="*/ 12192000 w 12192000"/>
              <a:gd name="connsiteY5" fmla="*/ 826956 h 1788319"/>
              <a:gd name="connsiteX6" fmla="*/ 12192000 w 12192000"/>
              <a:gd name="connsiteY6" fmla="*/ 826956 h 1788319"/>
              <a:gd name="connsiteX7" fmla="*/ 12192000 w 12192000"/>
              <a:gd name="connsiteY7" fmla="*/ 1181365 h 1788319"/>
              <a:gd name="connsiteX8" fmla="*/ 12192000 w 12192000"/>
              <a:gd name="connsiteY8" fmla="*/ 1417638 h 1788319"/>
              <a:gd name="connsiteX9" fmla="*/ 1379369 w 12192000"/>
              <a:gd name="connsiteY9" fmla="*/ 1449912 h 1788319"/>
              <a:gd name="connsiteX10" fmla="*/ 1845524 w 12192000"/>
              <a:gd name="connsiteY10" fmla="*/ 1788319 h 1788319"/>
              <a:gd name="connsiteX11" fmla="*/ 719567 w 12192000"/>
              <a:gd name="connsiteY11" fmla="*/ 1406880 h 1788319"/>
              <a:gd name="connsiteX12" fmla="*/ 0 w 12192000"/>
              <a:gd name="connsiteY12" fmla="*/ 1417638 h 1788319"/>
              <a:gd name="connsiteX13" fmla="*/ 0 w 12192000"/>
              <a:gd name="connsiteY13" fmla="*/ 1181365 h 1788319"/>
              <a:gd name="connsiteX14" fmla="*/ 0 w 12192000"/>
              <a:gd name="connsiteY14" fmla="*/ 826956 h 1788319"/>
              <a:gd name="connsiteX15" fmla="*/ 0 w 12192000"/>
              <a:gd name="connsiteY15" fmla="*/ 826956 h 1788319"/>
              <a:gd name="connsiteX16" fmla="*/ 0 w 12192000"/>
              <a:gd name="connsiteY16" fmla="*/ 0 h 1788319"/>
              <a:gd name="connsiteX0" fmla="*/ 0 w 12192000"/>
              <a:gd name="connsiteY0" fmla="*/ 0 h 1788319"/>
              <a:gd name="connsiteX1" fmla="*/ 2032000 w 12192000"/>
              <a:gd name="connsiteY1" fmla="*/ 0 h 1788319"/>
              <a:gd name="connsiteX2" fmla="*/ 2032000 w 12192000"/>
              <a:gd name="connsiteY2" fmla="*/ 0 h 1788319"/>
              <a:gd name="connsiteX3" fmla="*/ 5080000 w 12192000"/>
              <a:gd name="connsiteY3" fmla="*/ 0 h 1788319"/>
              <a:gd name="connsiteX4" fmla="*/ 12192000 w 12192000"/>
              <a:gd name="connsiteY4" fmla="*/ 0 h 1788319"/>
              <a:gd name="connsiteX5" fmla="*/ 12192000 w 12192000"/>
              <a:gd name="connsiteY5" fmla="*/ 826956 h 1788319"/>
              <a:gd name="connsiteX6" fmla="*/ 12192000 w 12192000"/>
              <a:gd name="connsiteY6" fmla="*/ 826956 h 1788319"/>
              <a:gd name="connsiteX7" fmla="*/ 12192000 w 12192000"/>
              <a:gd name="connsiteY7" fmla="*/ 1181365 h 1788319"/>
              <a:gd name="connsiteX8" fmla="*/ 12192000 w 12192000"/>
              <a:gd name="connsiteY8" fmla="*/ 1417638 h 1788319"/>
              <a:gd name="connsiteX9" fmla="*/ 1390126 w 12192000"/>
              <a:gd name="connsiteY9" fmla="*/ 1449912 h 1788319"/>
              <a:gd name="connsiteX10" fmla="*/ 1845524 w 12192000"/>
              <a:gd name="connsiteY10" fmla="*/ 1788319 h 1788319"/>
              <a:gd name="connsiteX11" fmla="*/ 719567 w 12192000"/>
              <a:gd name="connsiteY11" fmla="*/ 1406880 h 1788319"/>
              <a:gd name="connsiteX12" fmla="*/ 0 w 12192000"/>
              <a:gd name="connsiteY12" fmla="*/ 1417638 h 1788319"/>
              <a:gd name="connsiteX13" fmla="*/ 0 w 12192000"/>
              <a:gd name="connsiteY13" fmla="*/ 1181365 h 1788319"/>
              <a:gd name="connsiteX14" fmla="*/ 0 w 12192000"/>
              <a:gd name="connsiteY14" fmla="*/ 826956 h 1788319"/>
              <a:gd name="connsiteX15" fmla="*/ 0 w 12192000"/>
              <a:gd name="connsiteY15" fmla="*/ 826956 h 1788319"/>
              <a:gd name="connsiteX16" fmla="*/ 0 w 12192000"/>
              <a:gd name="connsiteY16" fmla="*/ 0 h 1788319"/>
              <a:gd name="connsiteX0" fmla="*/ 0 w 12192000"/>
              <a:gd name="connsiteY0" fmla="*/ 0 h 1756046"/>
              <a:gd name="connsiteX1" fmla="*/ 2032000 w 12192000"/>
              <a:gd name="connsiteY1" fmla="*/ 0 h 1756046"/>
              <a:gd name="connsiteX2" fmla="*/ 2032000 w 12192000"/>
              <a:gd name="connsiteY2" fmla="*/ 0 h 1756046"/>
              <a:gd name="connsiteX3" fmla="*/ 5080000 w 12192000"/>
              <a:gd name="connsiteY3" fmla="*/ 0 h 1756046"/>
              <a:gd name="connsiteX4" fmla="*/ 12192000 w 12192000"/>
              <a:gd name="connsiteY4" fmla="*/ 0 h 1756046"/>
              <a:gd name="connsiteX5" fmla="*/ 12192000 w 12192000"/>
              <a:gd name="connsiteY5" fmla="*/ 826956 h 1756046"/>
              <a:gd name="connsiteX6" fmla="*/ 12192000 w 12192000"/>
              <a:gd name="connsiteY6" fmla="*/ 826956 h 1756046"/>
              <a:gd name="connsiteX7" fmla="*/ 12192000 w 12192000"/>
              <a:gd name="connsiteY7" fmla="*/ 1181365 h 1756046"/>
              <a:gd name="connsiteX8" fmla="*/ 12192000 w 12192000"/>
              <a:gd name="connsiteY8" fmla="*/ 1417638 h 1756046"/>
              <a:gd name="connsiteX9" fmla="*/ 1390126 w 12192000"/>
              <a:gd name="connsiteY9" fmla="*/ 1449912 h 1756046"/>
              <a:gd name="connsiteX10" fmla="*/ 1081731 w 12192000"/>
              <a:gd name="connsiteY10" fmla="*/ 1756046 h 1756046"/>
              <a:gd name="connsiteX11" fmla="*/ 719567 w 12192000"/>
              <a:gd name="connsiteY11" fmla="*/ 1406880 h 1756046"/>
              <a:gd name="connsiteX12" fmla="*/ 0 w 12192000"/>
              <a:gd name="connsiteY12" fmla="*/ 1417638 h 1756046"/>
              <a:gd name="connsiteX13" fmla="*/ 0 w 12192000"/>
              <a:gd name="connsiteY13" fmla="*/ 1181365 h 1756046"/>
              <a:gd name="connsiteX14" fmla="*/ 0 w 12192000"/>
              <a:gd name="connsiteY14" fmla="*/ 826956 h 1756046"/>
              <a:gd name="connsiteX15" fmla="*/ 0 w 12192000"/>
              <a:gd name="connsiteY15" fmla="*/ 826956 h 1756046"/>
              <a:gd name="connsiteX16" fmla="*/ 0 w 12192000"/>
              <a:gd name="connsiteY16" fmla="*/ 0 h 1756046"/>
              <a:gd name="connsiteX0" fmla="*/ 0 w 12192000"/>
              <a:gd name="connsiteY0" fmla="*/ 0 h 1756046"/>
              <a:gd name="connsiteX1" fmla="*/ 2032000 w 12192000"/>
              <a:gd name="connsiteY1" fmla="*/ 0 h 1756046"/>
              <a:gd name="connsiteX2" fmla="*/ 2032000 w 12192000"/>
              <a:gd name="connsiteY2" fmla="*/ 0 h 1756046"/>
              <a:gd name="connsiteX3" fmla="*/ 5080000 w 12192000"/>
              <a:gd name="connsiteY3" fmla="*/ 0 h 1756046"/>
              <a:gd name="connsiteX4" fmla="*/ 12192000 w 12192000"/>
              <a:gd name="connsiteY4" fmla="*/ 0 h 1756046"/>
              <a:gd name="connsiteX5" fmla="*/ 12192000 w 12192000"/>
              <a:gd name="connsiteY5" fmla="*/ 826956 h 1756046"/>
              <a:gd name="connsiteX6" fmla="*/ 12192000 w 12192000"/>
              <a:gd name="connsiteY6" fmla="*/ 826956 h 1756046"/>
              <a:gd name="connsiteX7" fmla="*/ 12192000 w 12192000"/>
              <a:gd name="connsiteY7" fmla="*/ 1181365 h 1756046"/>
              <a:gd name="connsiteX8" fmla="*/ 12192000 w 12192000"/>
              <a:gd name="connsiteY8" fmla="*/ 1417638 h 1756046"/>
              <a:gd name="connsiteX9" fmla="*/ 1390126 w 12192000"/>
              <a:gd name="connsiteY9" fmla="*/ 1449912 h 1756046"/>
              <a:gd name="connsiteX10" fmla="*/ 1081731 w 12192000"/>
              <a:gd name="connsiteY10" fmla="*/ 1756046 h 1756046"/>
              <a:gd name="connsiteX11" fmla="*/ 730325 w 12192000"/>
              <a:gd name="connsiteY11" fmla="*/ 1417638 h 1756046"/>
              <a:gd name="connsiteX12" fmla="*/ 0 w 12192000"/>
              <a:gd name="connsiteY12" fmla="*/ 1417638 h 1756046"/>
              <a:gd name="connsiteX13" fmla="*/ 0 w 12192000"/>
              <a:gd name="connsiteY13" fmla="*/ 1181365 h 1756046"/>
              <a:gd name="connsiteX14" fmla="*/ 0 w 12192000"/>
              <a:gd name="connsiteY14" fmla="*/ 826956 h 1756046"/>
              <a:gd name="connsiteX15" fmla="*/ 0 w 12192000"/>
              <a:gd name="connsiteY15" fmla="*/ 826956 h 1756046"/>
              <a:gd name="connsiteX16" fmla="*/ 0 w 12192000"/>
              <a:gd name="connsiteY16" fmla="*/ 0 h 1756046"/>
              <a:gd name="connsiteX0" fmla="*/ 0 w 12192000"/>
              <a:gd name="connsiteY0" fmla="*/ 0 h 1756046"/>
              <a:gd name="connsiteX1" fmla="*/ 2032000 w 12192000"/>
              <a:gd name="connsiteY1" fmla="*/ 0 h 1756046"/>
              <a:gd name="connsiteX2" fmla="*/ 2032000 w 12192000"/>
              <a:gd name="connsiteY2" fmla="*/ 0 h 1756046"/>
              <a:gd name="connsiteX3" fmla="*/ 5080000 w 12192000"/>
              <a:gd name="connsiteY3" fmla="*/ 0 h 1756046"/>
              <a:gd name="connsiteX4" fmla="*/ 12192000 w 12192000"/>
              <a:gd name="connsiteY4" fmla="*/ 0 h 1756046"/>
              <a:gd name="connsiteX5" fmla="*/ 12192000 w 12192000"/>
              <a:gd name="connsiteY5" fmla="*/ 826956 h 1756046"/>
              <a:gd name="connsiteX6" fmla="*/ 12192000 w 12192000"/>
              <a:gd name="connsiteY6" fmla="*/ 826956 h 1756046"/>
              <a:gd name="connsiteX7" fmla="*/ 12192000 w 12192000"/>
              <a:gd name="connsiteY7" fmla="*/ 1181365 h 1756046"/>
              <a:gd name="connsiteX8" fmla="*/ 12192000 w 12192000"/>
              <a:gd name="connsiteY8" fmla="*/ 1417638 h 1756046"/>
              <a:gd name="connsiteX9" fmla="*/ 1400884 w 12192000"/>
              <a:gd name="connsiteY9" fmla="*/ 1428397 h 1756046"/>
              <a:gd name="connsiteX10" fmla="*/ 1081731 w 12192000"/>
              <a:gd name="connsiteY10" fmla="*/ 1756046 h 1756046"/>
              <a:gd name="connsiteX11" fmla="*/ 730325 w 12192000"/>
              <a:gd name="connsiteY11" fmla="*/ 1417638 h 1756046"/>
              <a:gd name="connsiteX12" fmla="*/ 0 w 12192000"/>
              <a:gd name="connsiteY12" fmla="*/ 1417638 h 1756046"/>
              <a:gd name="connsiteX13" fmla="*/ 0 w 12192000"/>
              <a:gd name="connsiteY13" fmla="*/ 1181365 h 1756046"/>
              <a:gd name="connsiteX14" fmla="*/ 0 w 12192000"/>
              <a:gd name="connsiteY14" fmla="*/ 826956 h 1756046"/>
              <a:gd name="connsiteX15" fmla="*/ 0 w 12192000"/>
              <a:gd name="connsiteY15" fmla="*/ 826956 h 1756046"/>
              <a:gd name="connsiteX16" fmla="*/ 0 w 12192000"/>
              <a:gd name="connsiteY16" fmla="*/ 0 h 1756046"/>
              <a:gd name="connsiteX0" fmla="*/ 0 w 12192000"/>
              <a:gd name="connsiteY0" fmla="*/ 0 h 1756046"/>
              <a:gd name="connsiteX1" fmla="*/ 2032000 w 12192000"/>
              <a:gd name="connsiteY1" fmla="*/ 0 h 1756046"/>
              <a:gd name="connsiteX2" fmla="*/ 2032000 w 12192000"/>
              <a:gd name="connsiteY2" fmla="*/ 0 h 1756046"/>
              <a:gd name="connsiteX3" fmla="*/ 5080000 w 12192000"/>
              <a:gd name="connsiteY3" fmla="*/ 0 h 1756046"/>
              <a:gd name="connsiteX4" fmla="*/ 12192000 w 12192000"/>
              <a:gd name="connsiteY4" fmla="*/ 0 h 1756046"/>
              <a:gd name="connsiteX5" fmla="*/ 12192000 w 12192000"/>
              <a:gd name="connsiteY5" fmla="*/ 826956 h 1756046"/>
              <a:gd name="connsiteX6" fmla="*/ 12192000 w 12192000"/>
              <a:gd name="connsiteY6" fmla="*/ 826956 h 1756046"/>
              <a:gd name="connsiteX7" fmla="*/ 12192000 w 12192000"/>
              <a:gd name="connsiteY7" fmla="*/ 1181365 h 1756046"/>
              <a:gd name="connsiteX8" fmla="*/ 12192000 w 12192000"/>
              <a:gd name="connsiteY8" fmla="*/ 1417638 h 1756046"/>
              <a:gd name="connsiteX9" fmla="*/ 1400884 w 12192000"/>
              <a:gd name="connsiteY9" fmla="*/ 1428397 h 1756046"/>
              <a:gd name="connsiteX10" fmla="*/ 1081731 w 12192000"/>
              <a:gd name="connsiteY10" fmla="*/ 1756046 h 1756046"/>
              <a:gd name="connsiteX11" fmla="*/ 719567 w 12192000"/>
              <a:gd name="connsiteY11" fmla="*/ 1439154 h 1756046"/>
              <a:gd name="connsiteX12" fmla="*/ 0 w 12192000"/>
              <a:gd name="connsiteY12" fmla="*/ 1417638 h 1756046"/>
              <a:gd name="connsiteX13" fmla="*/ 0 w 12192000"/>
              <a:gd name="connsiteY13" fmla="*/ 1181365 h 1756046"/>
              <a:gd name="connsiteX14" fmla="*/ 0 w 12192000"/>
              <a:gd name="connsiteY14" fmla="*/ 826956 h 1756046"/>
              <a:gd name="connsiteX15" fmla="*/ 0 w 12192000"/>
              <a:gd name="connsiteY15" fmla="*/ 826956 h 1756046"/>
              <a:gd name="connsiteX16" fmla="*/ 0 w 12192000"/>
              <a:gd name="connsiteY16" fmla="*/ 0 h 1756046"/>
              <a:gd name="connsiteX0" fmla="*/ 10757 w 12202757"/>
              <a:gd name="connsiteY0" fmla="*/ 0 h 1756046"/>
              <a:gd name="connsiteX1" fmla="*/ 2042757 w 12202757"/>
              <a:gd name="connsiteY1" fmla="*/ 0 h 1756046"/>
              <a:gd name="connsiteX2" fmla="*/ 2042757 w 12202757"/>
              <a:gd name="connsiteY2" fmla="*/ 0 h 1756046"/>
              <a:gd name="connsiteX3" fmla="*/ 5090757 w 12202757"/>
              <a:gd name="connsiteY3" fmla="*/ 0 h 1756046"/>
              <a:gd name="connsiteX4" fmla="*/ 12202757 w 12202757"/>
              <a:gd name="connsiteY4" fmla="*/ 0 h 1756046"/>
              <a:gd name="connsiteX5" fmla="*/ 12202757 w 12202757"/>
              <a:gd name="connsiteY5" fmla="*/ 826956 h 1756046"/>
              <a:gd name="connsiteX6" fmla="*/ 12202757 w 12202757"/>
              <a:gd name="connsiteY6" fmla="*/ 826956 h 1756046"/>
              <a:gd name="connsiteX7" fmla="*/ 12202757 w 12202757"/>
              <a:gd name="connsiteY7" fmla="*/ 1181365 h 1756046"/>
              <a:gd name="connsiteX8" fmla="*/ 12202757 w 12202757"/>
              <a:gd name="connsiteY8" fmla="*/ 1417638 h 1756046"/>
              <a:gd name="connsiteX9" fmla="*/ 1411641 w 12202757"/>
              <a:gd name="connsiteY9" fmla="*/ 1428397 h 1756046"/>
              <a:gd name="connsiteX10" fmla="*/ 1092488 w 12202757"/>
              <a:gd name="connsiteY10" fmla="*/ 1756046 h 1756046"/>
              <a:gd name="connsiteX11" fmla="*/ 730324 w 12202757"/>
              <a:gd name="connsiteY11" fmla="*/ 1439154 h 1756046"/>
              <a:gd name="connsiteX12" fmla="*/ 0 w 12202757"/>
              <a:gd name="connsiteY12" fmla="*/ 1439153 h 1756046"/>
              <a:gd name="connsiteX13" fmla="*/ 10757 w 12202757"/>
              <a:gd name="connsiteY13" fmla="*/ 1181365 h 1756046"/>
              <a:gd name="connsiteX14" fmla="*/ 10757 w 12202757"/>
              <a:gd name="connsiteY14" fmla="*/ 826956 h 1756046"/>
              <a:gd name="connsiteX15" fmla="*/ 10757 w 12202757"/>
              <a:gd name="connsiteY15" fmla="*/ 826956 h 1756046"/>
              <a:gd name="connsiteX16" fmla="*/ 10757 w 12202757"/>
              <a:gd name="connsiteY16" fmla="*/ 0 h 1756046"/>
              <a:gd name="connsiteX0" fmla="*/ 10757 w 12202757"/>
              <a:gd name="connsiteY0" fmla="*/ 0 h 1756046"/>
              <a:gd name="connsiteX1" fmla="*/ 2042757 w 12202757"/>
              <a:gd name="connsiteY1" fmla="*/ 0 h 1756046"/>
              <a:gd name="connsiteX2" fmla="*/ 2042757 w 12202757"/>
              <a:gd name="connsiteY2" fmla="*/ 0 h 1756046"/>
              <a:gd name="connsiteX3" fmla="*/ 5090757 w 12202757"/>
              <a:gd name="connsiteY3" fmla="*/ 0 h 1756046"/>
              <a:gd name="connsiteX4" fmla="*/ 12202757 w 12202757"/>
              <a:gd name="connsiteY4" fmla="*/ 0 h 1756046"/>
              <a:gd name="connsiteX5" fmla="*/ 12202757 w 12202757"/>
              <a:gd name="connsiteY5" fmla="*/ 826956 h 1756046"/>
              <a:gd name="connsiteX6" fmla="*/ 12202757 w 12202757"/>
              <a:gd name="connsiteY6" fmla="*/ 826956 h 1756046"/>
              <a:gd name="connsiteX7" fmla="*/ 12202757 w 12202757"/>
              <a:gd name="connsiteY7" fmla="*/ 1181365 h 1756046"/>
              <a:gd name="connsiteX8" fmla="*/ 12202757 w 12202757"/>
              <a:gd name="connsiteY8" fmla="*/ 1417638 h 1756046"/>
              <a:gd name="connsiteX9" fmla="*/ 1411641 w 12202757"/>
              <a:gd name="connsiteY9" fmla="*/ 1428397 h 1756046"/>
              <a:gd name="connsiteX10" fmla="*/ 1027942 w 12202757"/>
              <a:gd name="connsiteY10" fmla="*/ 1756046 h 1756046"/>
              <a:gd name="connsiteX11" fmla="*/ 730324 w 12202757"/>
              <a:gd name="connsiteY11" fmla="*/ 1439154 h 1756046"/>
              <a:gd name="connsiteX12" fmla="*/ 0 w 12202757"/>
              <a:gd name="connsiteY12" fmla="*/ 1439153 h 1756046"/>
              <a:gd name="connsiteX13" fmla="*/ 10757 w 12202757"/>
              <a:gd name="connsiteY13" fmla="*/ 1181365 h 1756046"/>
              <a:gd name="connsiteX14" fmla="*/ 10757 w 12202757"/>
              <a:gd name="connsiteY14" fmla="*/ 826956 h 1756046"/>
              <a:gd name="connsiteX15" fmla="*/ 10757 w 12202757"/>
              <a:gd name="connsiteY15" fmla="*/ 826956 h 1756046"/>
              <a:gd name="connsiteX16" fmla="*/ 10757 w 12202757"/>
              <a:gd name="connsiteY16" fmla="*/ 0 h 1756046"/>
              <a:gd name="connsiteX0" fmla="*/ 10757 w 12202757"/>
              <a:gd name="connsiteY0" fmla="*/ 0 h 1756046"/>
              <a:gd name="connsiteX1" fmla="*/ 2042757 w 12202757"/>
              <a:gd name="connsiteY1" fmla="*/ 0 h 1756046"/>
              <a:gd name="connsiteX2" fmla="*/ 2042757 w 12202757"/>
              <a:gd name="connsiteY2" fmla="*/ 0 h 1756046"/>
              <a:gd name="connsiteX3" fmla="*/ 5090757 w 12202757"/>
              <a:gd name="connsiteY3" fmla="*/ 0 h 1756046"/>
              <a:gd name="connsiteX4" fmla="*/ 12202757 w 12202757"/>
              <a:gd name="connsiteY4" fmla="*/ 0 h 1756046"/>
              <a:gd name="connsiteX5" fmla="*/ 12202757 w 12202757"/>
              <a:gd name="connsiteY5" fmla="*/ 826956 h 1756046"/>
              <a:gd name="connsiteX6" fmla="*/ 12202757 w 12202757"/>
              <a:gd name="connsiteY6" fmla="*/ 826956 h 1756046"/>
              <a:gd name="connsiteX7" fmla="*/ 12202757 w 12202757"/>
              <a:gd name="connsiteY7" fmla="*/ 1181365 h 1756046"/>
              <a:gd name="connsiteX8" fmla="*/ 12202757 w 12202757"/>
              <a:gd name="connsiteY8" fmla="*/ 1417638 h 1756046"/>
              <a:gd name="connsiteX9" fmla="*/ 1282549 w 12202757"/>
              <a:gd name="connsiteY9" fmla="*/ 1428397 h 1756046"/>
              <a:gd name="connsiteX10" fmla="*/ 1027942 w 12202757"/>
              <a:gd name="connsiteY10" fmla="*/ 1756046 h 1756046"/>
              <a:gd name="connsiteX11" fmla="*/ 730324 w 12202757"/>
              <a:gd name="connsiteY11" fmla="*/ 1439154 h 1756046"/>
              <a:gd name="connsiteX12" fmla="*/ 0 w 12202757"/>
              <a:gd name="connsiteY12" fmla="*/ 1439153 h 1756046"/>
              <a:gd name="connsiteX13" fmla="*/ 10757 w 12202757"/>
              <a:gd name="connsiteY13" fmla="*/ 1181365 h 1756046"/>
              <a:gd name="connsiteX14" fmla="*/ 10757 w 12202757"/>
              <a:gd name="connsiteY14" fmla="*/ 826956 h 1756046"/>
              <a:gd name="connsiteX15" fmla="*/ 10757 w 12202757"/>
              <a:gd name="connsiteY15" fmla="*/ 826956 h 1756046"/>
              <a:gd name="connsiteX16" fmla="*/ 10757 w 12202757"/>
              <a:gd name="connsiteY16" fmla="*/ 0 h 1756046"/>
              <a:gd name="connsiteX0" fmla="*/ 10757 w 12202757"/>
              <a:gd name="connsiteY0" fmla="*/ 0 h 1734531"/>
              <a:gd name="connsiteX1" fmla="*/ 2042757 w 12202757"/>
              <a:gd name="connsiteY1" fmla="*/ 0 h 1734531"/>
              <a:gd name="connsiteX2" fmla="*/ 2042757 w 12202757"/>
              <a:gd name="connsiteY2" fmla="*/ 0 h 1734531"/>
              <a:gd name="connsiteX3" fmla="*/ 5090757 w 12202757"/>
              <a:gd name="connsiteY3" fmla="*/ 0 h 1734531"/>
              <a:gd name="connsiteX4" fmla="*/ 12202757 w 12202757"/>
              <a:gd name="connsiteY4" fmla="*/ 0 h 1734531"/>
              <a:gd name="connsiteX5" fmla="*/ 12202757 w 12202757"/>
              <a:gd name="connsiteY5" fmla="*/ 826956 h 1734531"/>
              <a:gd name="connsiteX6" fmla="*/ 12202757 w 12202757"/>
              <a:gd name="connsiteY6" fmla="*/ 826956 h 1734531"/>
              <a:gd name="connsiteX7" fmla="*/ 12202757 w 12202757"/>
              <a:gd name="connsiteY7" fmla="*/ 1181365 h 1734531"/>
              <a:gd name="connsiteX8" fmla="*/ 12202757 w 12202757"/>
              <a:gd name="connsiteY8" fmla="*/ 1417638 h 1734531"/>
              <a:gd name="connsiteX9" fmla="*/ 1282549 w 12202757"/>
              <a:gd name="connsiteY9" fmla="*/ 1428397 h 1734531"/>
              <a:gd name="connsiteX10" fmla="*/ 952638 w 12202757"/>
              <a:gd name="connsiteY10" fmla="*/ 1734531 h 1734531"/>
              <a:gd name="connsiteX11" fmla="*/ 730324 w 12202757"/>
              <a:gd name="connsiteY11" fmla="*/ 1439154 h 1734531"/>
              <a:gd name="connsiteX12" fmla="*/ 0 w 12202757"/>
              <a:gd name="connsiteY12" fmla="*/ 1439153 h 1734531"/>
              <a:gd name="connsiteX13" fmla="*/ 10757 w 12202757"/>
              <a:gd name="connsiteY13" fmla="*/ 1181365 h 1734531"/>
              <a:gd name="connsiteX14" fmla="*/ 10757 w 12202757"/>
              <a:gd name="connsiteY14" fmla="*/ 826956 h 1734531"/>
              <a:gd name="connsiteX15" fmla="*/ 10757 w 12202757"/>
              <a:gd name="connsiteY15" fmla="*/ 826956 h 1734531"/>
              <a:gd name="connsiteX16" fmla="*/ 10757 w 12202757"/>
              <a:gd name="connsiteY16" fmla="*/ 0 h 1734531"/>
              <a:gd name="connsiteX0" fmla="*/ 10757 w 12202757"/>
              <a:gd name="connsiteY0" fmla="*/ 0 h 1745288"/>
              <a:gd name="connsiteX1" fmla="*/ 2042757 w 12202757"/>
              <a:gd name="connsiteY1" fmla="*/ 0 h 1745288"/>
              <a:gd name="connsiteX2" fmla="*/ 2042757 w 12202757"/>
              <a:gd name="connsiteY2" fmla="*/ 0 h 1745288"/>
              <a:gd name="connsiteX3" fmla="*/ 5090757 w 12202757"/>
              <a:gd name="connsiteY3" fmla="*/ 0 h 1745288"/>
              <a:gd name="connsiteX4" fmla="*/ 12202757 w 12202757"/>
              <a:gd name="connsiteY4" fmla="*/ 0 h 1745288"/>
              <a:gd name="connsiteX5" fmla="*/ 12202757 w 12202757"/>
              <a:gd name="connsiteY5" fmla="*/ 826956 h 1745288"/>
              <a:gd name="connsiteX6" fmla="*/ 12202757 w 12202757"/>
              <a:gd name="connsiteY6" fmla="*/ 826956 h 1745288"/>
              <a:gd name="connsiteX7" fmla="*/ 12202757 w 12202757"/>
              <a:gd name="connsiteY7" fmla="*/ 1181365 h 1745288"/>
              <a:gd name="connsiteX8" fmla="*/ 12202757 w 12202757"/>
              <a:gd name="connsiteY8" fmla="*/ 1417638 h 1745288"/>
              <a:gd name="connsiteX9" fmla="*/ 1282549 w 12202757"/>
              <a:gd name="connsiteY9" fmla="*/ 1428397 h 1745288"/>
              <a:gd name="connsiteX10" fmla="*/ 984911 w 12202757"/>
              <a:gd name="connsiteY10" fmla="*/ 1745288 h 1745288"/>
              <a:gd name="connsiteX11" fmla="*/ 730324 w 12202757"/>
              <a:gd name="connsiteY11" fmla="*/ 1439154 h 1745288"/>
              <a:gd name="connsiteX12" fmla="*/ 0 w 12202757"/>
              <a:gd name="connsiteY12" fmla="*/ 1439153 h 1745288"/>
              <a:gd name="connsiteX13" fmla="*/ 10757 w 12202757"/>
              <a:gd name="connsiteY13" fmla="*/ 1181365 h 1745288"/>
              <a:gd name="connsiteX14" fmla="*/ 10757 w 12202757"/>
              <a:gd name="connsiteY14" fmla="*/ 826956 h 1745288"/>
              <a:gd name="connsiteX15" fmla="*/ 10757 w 12202757"/>
              <a:gd name="connsiteY15" fmla="*/ 826956 h 1745288"/>
              <a:gd name="connsiteX16" fmla="*/ 10757 w 12202757"/>
              <a:gd name="connsiteY16" fmla="*/ 0 h 174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2757" h="1745288">
                <a:moveTo>
                  <a:pt x="10757" y="0"/>
                </a:moveTo>
                <a:lnTo>
                  <a:pt x="2042757" y="0"/>
                </a:lnTo>
                <a:lnTo>
                  <a:pt x="2042757" y="0"/>
                </a:lnTo>
                <a:lnTo>
                  <a:pt x="5090757" y="0"/>
                </a:lnTo>
                <a:lnTo>
                  <a:pt x="12202757" y="0"/>
                </a:lnTo>
                <a:lnTo>
                  <a:pt x="12202757" y="826956"/>
                </a:lnTo>
                <a:lnTo>
                  <a:pt x="12202757" y="826956"/>
                </a:lnTo>
                <a:lnTo>
                  <a:pt x="12202757" y="1181365"/>
                </a:lnTo>
                <a:lnTo>
                  <a:pt x="12202757" y="1417638"/>
                </a:lnTo>
                <a:lnTo>
                  <a:pt x="1282549" y="1428397"/>
                </a:lnTo>
                <a:lnTo>
                  <a:pt x="984911" y="1745288"/>
                </a:lnTo>
                <a:lnTo>
                  <a:pt x="730324" y="1439154"/>
                </a:lnTo>
                <a:lnTo>
                  <a:pt x="0" y="1439153"/>
                </a:lnTo>
                <a:lnTo>
                  <a:pt x="10757" y="1181365"/>
                </a:lnTo>
                <a:lnTo>
                  <a:pt x="10757" y="826956"/>
                </a:lnTo>
                <a:lnTo>
                  <a:pt x="10757" y="826956"/>
                </a:lnTo>
                <a:lnTo>
                  <a:pt x="10757"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0" y="210519"/>
            <a:ext cx="12192000" cy="970450"/>
          </a:xfrm>
          <a:effectLst/>
        </p:spPr>
        <p:txBody>
          <a:bodyPr/>
          <a:lstStyle>
            <a:lvl1pPr algn="ctr">
              <a:defRPr sz="4800">
                <a:effectLst>
                  <a:outerShdw blurRad="50800" dist="38100" dir="8100000" algn="tr"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818712" y="2222287"/>
            <a:ext cx="10554574" cy="3636511"/>
          </a:xfrm>
          <a:effectLst/>
        </p:spPr>
        <p:txBody>
          <a:bodyPr/>
          <a:lstStyle>
            <a:lvl1pPr>
              <a:defRPr>
                <a:solidFill>
                  <a:schemeClr val="bg1"/>
                </a:solidFill>
                <a:effectLst/>
              </a:defRPr>
            </a:lvl1pPr>
            <a:lvl2pPr>
              <a:defRPr>
                <a:solidFill>
                  <a:schemeClr val="bg1"/>
                </a:solidFill>
                <a:effectLst/>
              </a:defRPr>
            </a:lvl2pPr>
            <a:lvl3pPr>
              <a:defRPr>
                <a:solidFill>
                  <a:schemeClr val="bg1"/>
                </a:solidFill>
                <a:effectLst/>
              </a:defRPr>
            </a:lvl3pPr>
            <a:lvl4pPr>
              <a:defRPr>
                <a:solidFill>
                  <a:schemeClr val="bg1"/>
                </a:solidFill>
                <a:effectLst/>
              </a:defRPr>
            </a:lvl4pPr>
            <a:lvl5pPr>
              <a:defRPr>
                <a:solidFill>
                  <a:schemeClr val="bg1"/>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B3A1323-8D79-1946-B0D7-40001CF92E9D}" type="datetimeFigureOut">
              <a:rPr lang="en-US" dirty="0"/>
              <a:pPr/>
              <a:t>10/2/19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10/2/19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10/2/19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10/2/19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10/2/19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10/2/19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10/2/19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10/2/19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10/2/19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rationallyspeaking.blogspot.com/2012/10/essays-on-emergence-part-iii.html"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rationallyspeaking.blogspot.com/2012/10/essays-on-emergence-part-iii.html"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flipH="1">
            <a:off x="6161997" y="4008139"/>
            <a:ext cx="5532120" cy="0"/>
          </a:xfrm>
          <a:prstGeom prst="line">
            <a:avLst/>
          </a:prstGeom>
          <a:ln w="15875" cap="sq">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381117" y="962668"/>
            <a:ext cx="5511670" cy="3000821"/>
          </a:xfrm>
          <a:prstGeom prst="rect">
            <a:avLst/>
          </a:prstGeom>
          <a:noFill/>
          <a:effectLst/>
        </p:spPr>
        <p:txBody>
          <a:bodyPr wrap="square" rtlCol="0">
            <a:spAutoFit/>
          </a:bodyPr>
          <a:lstStyle/>
          <a:p>
            <a:pPr algn="just">
              <a:lnSpc>
                <a:spcPct val="90000"/>
              </a:lnSpc>
            </a:pPr>
            <a:r>
              <a:rPr lang="en-US" sz="7000" b="1" spc="150" dirty="0">
                <a:solidFill>
                  <a:schemeClr val="accent3">
                    <a:lumMod val="75000"/>
                  </a:schemeClr>
                </a:solidFill>
                <a:latin typeface="Rockwell" panose="02060603020205020403" pitchFamily="18" charset="0"/>
              </a:rPr>
              <a:t>College</a:t>
            </a:r>
          </a:p>
          <a:p>
            <a:pPr algn="just">
              <a:lnSpc>
                <a:spcPct val="90000"/>
              </a:lnSpc>
            </a:pPr>
            <a:r>
              <a:rPr lang="en-US" sz="7000" b="1" spc="150" dirty="0">
                <a:solidFill>
                  <a:schemeClr val="accent3">
                    <a:lumMod val="75000"/>
                  </a:schemeClr>
                </a:solidFill>
                <a:latin typeface="Rockwell" panose="02060603020205020403" pitchFamily="18" charset="0"/>
              </a:rPr>
              <a:t>Planning</a:t>
            </a:r>
          </a:p>
          <a:p>
            <a:pPr algn="just">
              <a:lnSpc>
                <a:spcPct val="90000"/>
              </a:lnSpc>
            </a:pPr>
            <a:r>
              <a:rPr lang="en-US" sz="7000" b="1" spc="150">
                <a:solidFill>
                  <a:schemeClr val="accent3">
                    <a:lumMod val="75000"/>
                  </a:schemeClr>
                </a:solidFill>
                <a:latin typeface="Rockwell" panose="02060603020205020403" pitchFamily="18" charset="0"/>
              </a:rPr>
              <a:t>Strategies</a:t>
            </a:r>
            <a:endParaRPr lang="en-US" sz="7000" b="1" spc="80" dirty="0">
              <a:solidFill>
                <a:schemeClr val="accent3">
                  <a:lumMod val="75000"/>
                </a:schemeClr>
              </a:solidFill>
              <a:latin typeface="Rockwell" panose="02060603020205020403" pitchFamily="18" charset="0"/>
            </a:endParaRPr>
          </a:p>
        </p:txBody>
      </p:sp>
      <p:cxnSp>
        <p:nvCxnSpPr>
          <p:cNvPr id="17" name="Straight Connector 16"/>
          <p:cNvCxnSpPr/>
          <p:nvPr/>
        </p:nvCxnSpPr>
        <p:spPr>
          <a:xfrm flipH="1">
            <a:off x="6161997" y="849920"/>
            <a:ext cx="5532120" cy="0"/>
          </a:xfrm>
          <a:prstGeom prst="line">
            <a:avLst/>
          </a:prstGeom>
          <a:ln w="15875" cap="sq">
            <a:solidFill>
              <a:schemeClr val="tx2"/>
            </a:solidFill>
            <a:prstDash val="sysDot"/>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9D7374D-C1B5-714D-94CA-161F8EEF393B}"/>
              </a:ext>
            </a:extLst>
          </p:cNvPr>
          <p:cNvPicPr>
            <a:picLocks noChangeAspect="1"/>
          </p:cNvPicPr>
          <p:nvPr/>
        </p:nvPicPr>
        <p:blipFill>
          <a:blip r:embed="rId2"/>
          <a:srcRect/>
          <a:stretch/>
        </p:blipFill>
        <p:spPr>
          <a:xfrm>
            <a:off x="6668382" y="4573998"/>
            <a:ext cx="4727328" cy="2065787"/>
          </a:xfrm>
          <a:prstGeom prst="rect">
            <a:avLst/>
          </a:prstGeom>
        </p:spPr>
      </p:pic>
      <p:sp>
        <p:nvSpPr>
          <p:cNvPr id="29" name="TextBox 28"/>
          <p:cNvSpPr txBox="1"/>
          <p:nvPr/>
        </p:nvSpPr>
        <p:spPr>
          <a:xfrm>
            <a:off x="6362992" y="4127722"/>
            <a:ext cx="5278882" cy="446276"/>
          </a:xfrm>
          <a:prstGeom prst="rect">
            <a:avLst/>
          </a:prstGeom>
          <a:noFill/>
        </p:spPr>
        <p:txBody>
          <a:bodyPr wrap="square" rtlCol="0">
            <a:spAutoFit/>
          </a:bodyPr>
          <a:lstStyle/>
          <a:p>
            <a:r>
              <a:rPr lang="en-US" sz="2300" dirty="0">
                <a:solidFill>
                  <a:srgbClr val="00A2EA"/>
                </a:solidFill>
                <a:latin typeface="Calibri Light" panose="020F0302020204030204" pitchFamily="34" charset="0"/>
                <a:cs typeface="Arial" panose="020B0604020202020204" pitchFamily="34" charset="0"/>
              </a:rPr>
              <a:t>A financial education workshop hosted by:</a:t>
            </a:r>
            <a:endParaRPr lang="en-US" sz="2300" dirty="0">
              <a:solidFill>
                <a:srgbClr val="00A2EA"/>
              </a:solidFill>
              <a:latin typeface="Calibri Light" panose="020F030202020403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3" y="527683"/>
            <a:ext cx="5615894" cy="5611859"/>
          </a:xfrm>
          <a:prstGeom prst="rect">
            <a:avLst/>
          </a:prstGeom>
          <a:effectLst>
            <a:outerShdw blurRad="50800" dist="38100" dir="8100000" algn="tr" rotWithShape="0">
              <a:prstClr val="black">
                <a:alpha val="33000"/>
              </a:prstClr>
            </a:outerShdw>
          </a:effectLst>
        </p:spPr>
      </p:pic>
    </p:spTree>
    <p:extLst>
      <p:ext uri="{BB962C8B-B14F-4D97-AF65-F5344CB8AC3E}">
        <p14:creationId xmlns:p14="http://schemas.microsoft.com/office/powerpoint/2010/main" val="2267276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8055"/>
            <a:ext cx="12192000" cy="970450"/>
          </a:xfrm>
        </p:spPr>
        <p:txBody>
          <a:bodyPr/>
          <a:lstStyle/>
          <a:p>
            <a:r>
              <a:rPr lang="en-US" sz="6000" dirty="0"/>
              <a:t>Myths</a:t>
            </a:r>
          </a:p>
        </p:txBody>
      </p:sp>
      <p:sp>
        <p:nvSpPr>
          <p:cNvPr id="4" name="TextBox 3"/>
          <p:cNvSpPr txBox="1"/>
          <p:nvPr/>
        </p:nvSpPr>
        <p:spPr>
          <a:xfrm>
            <a:off x="571500" y="2018900"/>
            <a:ext cx="7507673" cy="3693319"/>
          </a:xfrm>
          <a:prstGeom prst="rect">
            <a:avLst/>
          </a:prstGeom>
          <a:noFill/>
        </p:spPr>
        <p:txBody>
          <a:bodyPr wrap="square" rtlCol="0">
            <a:spAutoFit/>
          </a:bodyPr>
          <a:lstStyle/>
          <a:p>
            <a:pPr marL="342900" indent="-274320">
              <a:spcBef>
                <a:spcPts val="1500"/>
              </a:spcBef>
              <a:buClr>
                <a:schemeClr val="accent3">
                  <a:lumMod val="75000"/>
                </a:schemeClr>
              </a:buClr>
              <a:buSzPct val="100000"/>
              <a:buFont typeface="Calibri" panose="020F0502020204030204" pitchFamily="34" charset="0"/>
              <a:buChar char="+"/>
            </a:pPr>
            <a:r>
              <a:rPr lang="en-US" sz="3600" dirty="0">
                <a:solidFill>
                  <a:schemeClr val="accent1"/>
                </a:solidFill>
                <a:latin typeface="+mj-lt"/>
              </a:rPr>
              <a:t>Too Much $$$</a:t>
            </a:r>
            <a:endParaRPr lang="en-US" sz="800" dirty="0">
              <a:solidFill>
                <a:schemeClr val="accent1"/>
              </a:solidFill>
              <a:latin typeface="+mj-lt"/>
            </a:endParaRPr>
          </a:p>
          <a:p>
            <a:pPr marL="342900" indent="-274320">
              <a:spcBef>
                <a:spcPts val="1500"/>
              </a:spcBef>
              <a:buClr>
                <a:schemeClr val="accent3">
                  <a:lumMod val="75000"/>
                </a:schemeClr>
              </a:buClr>
              <a:buSzPct val="100000"/>
              <a:buFont typeface="Calibri" panose="020F0502020204030204" pitchFamily="34" charset="0"/>
              <a:buChar char="+"/>
            </a:pPr>
            <a:r>
              <a:rPr lang="en-US" sz="3600" dirty="0">
                <a:solidFill>
                  <a:schemeClr val="accent1"/>
                </a:solidFill>
                <a:latin typeface="+mj-lt"/>
              </a:rPr>
              <a:t>Idiot</a:t>
            </a:r>
            <a:endParaRPr lang="en-US" sz="800" dirty="0">
              <a:solidFill>
                <a:schemeClr val="accent1"/>
              </a:solidFill>
              <a:latin typeface="+mj-lt"/>
            </a:endParaRPr>
          </a:p>
          <a:p>
            <a:pPr marL="628650" lvl="1" indent="-274320">
              <a:buClr>
                <a:srgbClr val="4F8D11"/>
              </a:buClr>
              <a:buSzPct val="100000"/>
              <a:buFont typeface="Calibri" panose="020F0502020204030204" pitchFamily="34" charset="0"/>
              <a:buChar char="+"/>
            </a:pPr>
            <a:endParaRPr lang="en-US" sz="400" dirty="0">
              <a:solidFill>
                <a:schemeClr val="bg1"/>
              </a:solidFill>
              <a:latin typeface="Calibri" panose="020F0502020204030204" pitchFamily="34" charset="0"/>
            </a:endParaRPr>
          </a:p>
          <a:p>
            <a:pPr marL="342900" indent="-274320">
              <a:spcBef>
                <a:spcPts val="1500"/>
              </a:spcBef>
              <a:buClr>
                <a:schemeClr val="accent3">
                  <a:lumMod val="75000"/>
                </a:schemeClr>
              </a:buClr>
              <a:buSzPct val="100000"/>
              <a:buFont typeface="Calibri" panose="020F0502020204030204" pitchFamily="34" charset="0"/>
              <a:buChar char="+"/>
            </a:pPr>
            <a:r>
              <a:rPr lang="en-US" sz="3600" dirty="0">
                <a:solidFill>
                  <a:schemeClr val="accent1"/>
                </a:solidFill>
                <a:latin typeface="+mj-lt"/>
              </a:rPr>
              <a:t>Genius</a:t>
            </a:r>
            <a:endParaRPr lang="en-US" sz="800" dirty="0">
              <a:solidFill>
                <a:schemeClr val="accent1"/>
              </a:solidFill>
              <a:latin typeface="+mj-lt"/>
            </a:endParaRPr>
          </a:p>
          <a:p>
            <a:pPr marL="342900" indent="-274320">
              <a:spcBef>
                <a:spcPts val="1500"/>
              </a:spcBef>
              <a:buClr>
                <a:schemeClr val="accent3">
                  <a:lumMod val="75000"/>
                </a:schemeClr>
              </a:buClr>
              <a:buSzPct val="100000"/>
              <a:buFont typeface="Calibri" panose="020F0502020204030204" pitchFamily="34" charset="0"/>
              <a:buChar char="+"/>
            </a:pPr>
            <a:r>
              <a:rPr lang="en-US" sz="3600" dirty="0">
                <a:solidFill>
                  <a:schemeClr val="accent1"/>
                </a:solidFill>
                <a:latin typeface="+mj-lt"/>
              </a:rPr>
              <a:t>Easy</a:t>
            </a:r>
          </a:p>
          <a:p>
            <a:pPr marL="342900" indent="-274320">
              <a:spcBef>
                <a:spcPts val="1500"/>
              </a:spcBef>
              <a:buClr>
                <a:schemeClr val="accent3">
                  <a:lumMod val="75000"/>
                </a:schemeClr>
              </a:buClr>
              <a:buSzPct val="100000"/>
              <a:buFont typeface="Calibri" panose="020F0502020204030204" pitchFamily="34" charset="0"/>
              <a:buChar char="+"/>
            </a:pPr>
            <a:r>
              <a:rPr lang="en-US" sz="3600" dirty="0">
                <a:solidFill>
                  <a:srgbClr val="00C6BB"/>
                </a:solidFill>
                <a:latin typeface="Rockwell"/>
              </a:rPr>
              <a:t>529 Plans</a:t>
            </a:r>
            <a:endParaRPr lang="en-US" sz="3600" dirty="0">
              <a:solidFill>
                <a:schemeClr val="accent1"/>
              </a:solidFill>
              <a:latin typeface="+mj-lt"/>
            </a:endParaRPr>
          </a:p>
        </p:txBody>
      </p:sp>
      <p:sp>
        <p:nvSpPr>
          <p:cNvPr id="11" name="TextBox 10"/>
          <p:cNvSpPr txBox="1"/>
          <p:nvPr/>
        </p:nvSpPr>
        <p:spPr>
          <a:xfrm>
            <a:off x="11762424" y="6498994"/>
            <a:ext cx="410818" cy="338554"/>
          </a:xfrm>
          <a:prstGeom prst="rect">
            <a:avLst/>
          </a:prstGeom>
          <a:noFill/>
        </p:spPr>
        <p:txBody>
          <a:bodyPr wrap="square" rtlCol="0">
            <a:spAutoFit/>
          </a:bodyPr>
          <a:lstStyle/>
          <a:p>
            <a:pPr algn="ctr"/>
            <a:r>
              <a:rPr lang="en-US" sz="1600" dirty="0">
                <a:solidFill>
                  <a:schemeClr val="bg1">
                    <a:lumMod val="85000"/>
                    <a:lumOff val="15000"/>
                  </a:schemeClr>
                </a:solidFill>
                <a:latin typeface="+mj-lt"/>
              </a:rPr>
              <a:t>4</a:t>
            </a:r>
          </a:p>
        </p:txBody>
      </p:sp>
      <p:sp>
        <p:nvSpPr>
          <p:cNvPr id="10" name="TextBox 9"/>
          <p:cNvSpPr txBox="1"/>
          <p:nvPr/>
        </p:nvSpPr>
        <p:spPr>
          <a:xfrm>
            <a:off x="6096000" y="2018900"/>
            <a:ext cx="5684717" cy="2246769"/>
          </a:xfrm>
          <a:prstGeom prst="rect">
            <a:avLst/>
          </a:prstGeom>
          <a:noFill/>
        </p:spPr>
        <p:txBody>
          <a:bodyPr wrap="square" rtlCol="0">
            <a:spAutoFit/>
          </a:bodyPr>
          <a:lstStyle/>
          <a:p>
            <a:r>
              <a:rPr lang="en-US" sz="2800" dirty="0">
                <a:solidFill>
                  <a:schemeClr val="accent1"/>
                </a:solidFill>
                <a:latin typeface="+mj-lt"/>
              </a:rPr>
              <a:t>$287 Billion</a:t>
            </a:r>
          </a:p>
          <a:p>
            <a:pPr marL="342900" indent="-342900">
              <a:buFont typeface="Arial" panose="020B0604020202020204" pitchFamily="34" charset="0"/>
              <a:buChar char="•"/>
            </a:pPr>
            <a:r>
              <a:rPr lang="en-US" sz="2800" dirty="0">
                <a:solidFill>
                  <a:schemeClr val="accent1"/>
                </a:solidFill>
                <a:latin typeface="+mj-lt"/>
              </a:rPr>
              <a:t>50% Federal (Mostly Loans)</a:t>
            </a:r>
          </a:p>
          <a:p>
            <a:pPr marL="342900" indent="-342900">
              <a:buFont typeface="Arial" panose="020B0604020202020204" pitchFamily="34" charset="0"/>
              <a:buChar char="•"/>
            </a:pPr>
            <a:r>
              <a:rPr lang="en-US" sz="2800" dirty="0">
                <a:solidFill>
                  <a:schemeClr val="accent1"/>
                </a:solidFill>
                <a:latin typeface="+mj-lt"/>
              </a:rPr>
              <a:t>30% Colleges &amp; Universities</a:t>
            </a:r>
          </a:p>
          <a:p>
            <a:pPr marL="342900" indent="-342900">
              <a:buFont typeface="Arial" panose="020B0604020202020204" pitchFamily="34" charset="0"/>
              <a:buChar char="•"/>
            </a:pPr>
            <a:r>
              <a:rPr lang="en-US" sz="2800" dirty="0">
                <a:solidFill>
                  <a:schemeClr val="accent1"/>
                </a:solidFill>
                <a:latin typeface="+mj-lt"/>
              </a:rPr>
              <a:t>18% state</a:t>
            </a:r>
          </a:p>
          <a:p>
            <a:pPr marL="342900" indent="-342900">
              <a:buFont typeface="Arial" panose="020B0604020202020204" pitchFamily="34" charset="0"/>
              <a:buChar char="•"/>
            </a:pPr>
            <a:r>
              <a:rPr lang="en-US" sz="2800" dirty="0">
                <a:solidFill>
                  <a:schemeClr val="accent1"/>
                </a:solidFill>
                <a:latin typeface="+mj-lt"/>
              </a:rPr>
              <a:t>2%   private scholarships </a:t>
            </a:r>
          </a:p>
        </p:txBody>
      </p:sp>
    </p:spTree>
    <p:extLst>
      <p:ext uri="{BB962C8B-B14F-4D97-AF65-F5344CB8AC3E}">
        <p14:creationId xmlns:p14="http://schemas.microsoft.com/office/powerpoint/2010/main" val="332736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dissolve">
                                      <p:cBhvr>
                                        <p:cTn id="12" dur="500"/>
                                        <p:tgtEl>
                                          <p:spTgt spid="10">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dissolve">
                                      <p:cBhvr>
                                        <p:cTn id="15" dur="500"/>
                                        <p:tgtEl>
                                          <p:spTgt spid="10">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dissolve">
                                      <p:cBhvr>
                                        <p:cTn id="18" dur="500"/>
                                        <p:tgtEl>
                                          <p:spTgt spid="10">
                                            <p:txEl>
                                              <p:pRg st="2" end="2"/>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dissolve">
                                      <p:cBhvr>
                                        <p:cTn id="21" dur="500"/>
                                        <p:tgtEl>
                                          <p:spTgt spid="10">
                                            <p:txEl>
                                              <p:pRg st="3" end="3"/>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0">
                                            <p:txEl>
                                              <p:pRg st="4" end="4"/>
                                            </p:txEl>
                                          </p:spTgt>
                                        </p:tgtEl>
                                        <p:attrNameLst>
                                          <p:attrName>style.visibility</p:attrName>
                                        </p:attrNameLst>
                                      </p:cBhvr>
                                      <p:to>
                                        <p:strVal val="visible"/>
                                      </p:to>
                                    </p:set>
                                    <p:animEffect transition="in" filter="dissolve">
                                      <p:cBhvr>
                                        <p:cTn id="24" dur="500"/>
                                        <p:tgtEl>
                                          <p:spTgt spid="10">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dissolve">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dissolve">
                                      <p:cBhvr>
                                        <p:cTn id="34" dur="5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dissolve">
                                      <p:cBhvr>
                                        <p:cTn id="39" dur="500"/>
                                        <p:tgtEl>
                                          <p:spTgt spid="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Effect transition="in" filter="dissolve">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8055"/>
            <a:ext cx="12192000" cy="970450"/>
          </a:xfrm>
        </p:spPr>
        <p:txBody>
          <a:bodyPr/>
          <a:lstStyle/>
          <a:p>
            <a:r>
              <a:rPr lang="en-US" sz="6000" dirty="0"/>
              <a:t>Financial Aid Forms </a:t>
            </a:r>
          </a:p>
        </p:txBody>
      </p:sp>
      <p:sp>
        <p:nvSpPr>
          <p:cNvPr id="4" name="TextBox 3"/>
          <p:cNvSpPr txBox="1"/>
          <p:nvPr/>
        </p:nvSpPr>
        <p:spPr>
          <a:xfrm>
            <a:off x="5139193" y="1970701"/>
            <a:ext cx="6496216" cy="4719241"/>
          </a:xfrm>
          <a:prstGeom prst="rect">
            <a:avLst/>
          </a:prstGeom>
          <a:noFill/>
        </p:spPr>
        <p:txBody>
          <a:bodyPr wrap="square" rtlCol="0">
            <a:spAutoFit/>
          </a:bodyPr>
          <a:lstStyle/>
          <a:p>
            <a:pPr marL="457200" indent="-457200">
              <a:spcBef>
                <a:spcPts val="2000"/>
              </a:spcBef>
              <a:buClr>
                <a:schemeClr val="accent3">
                  <a:lumMod val="75000"/>
                </a:schemeClr>
              </a:buClr>
              <a:buSzPct val="60000"/>
              <a:buFont typeface="Courier New" panose="02070309020205020404" pitchFamily="49" charset="0"/>
              <a:buChar char="o"/>
            </a:pPr>
            <a:r>
              <a:rPr lang="en-US" sz="3200" dirty="0">
                <a:solidFill>
                  <a:schemeClr val="accent1"/>
                </a:solidFill>
                <a:latin typeface="+mj-lt"/>
                <a:cs typeface="Arial Unicode MS" panose="020B0604020202020204" pitchFamily="34" charset="-128"/>
              </a:rPr>
              <a:t> FAFSA</a:t>
            </a:r>
          </a:p>
          <a:p>
            <a:pPr marL="1714500" lvl="3" indent="-342900">
              <a:spcBef>
                <a:spcPts val="2000"/>
              </a:spcBef>
              <a:buClr>
                <a:schemeClr val="accent3">
                  <a:lumMod val="75000"/>
                </a:schemeClr>
              </a:buClr>
              <a:buSzPct val="60000"/>
              <a:buFont typeface="Courier New" panose="02070309020205020404" pitchFamily="49" charset="0"/>
              <a:buChar char="o"/>
            </a:pPr>
            <a:r>
              <a:rPr lang="en-US" sz="2000" dirty="0">
                <a:solidFill>
                  <a:schemeClr val="accent1"/>
                </a:solidFill>
                <a:latin typeface="+mj-lt"/>
                <a:cs typeface="Arial Unicode MS" panose="020B0604020202020204" pitchFamily="34" charset="-128"/>
              </a:rPr>
              <a:t>5 Pages</a:t>
            </a:r>
          </a:p>
          <a:p>
            <a:pPr marL="1714500" lvl="3" indent="-342900">
              <a:spcBef>
                <a:spcPts val="2000"/>
              </a:spcBef>
              <a:buClr>
                <a:schemeClr val="accent3">
                  <a:lumMod val="75000"/>
                </a:schemeClr>
              </a:buClr>
              <a:buSzPct val="60000"/>
              <a:buFont typeface="Courier New" panose="02070309020205020404" pitchFamily="49" charset="0"/>
              <a:buChar char="o"/>
            </a:pPr>
            <a:r>
              <a:rPr lang="en-US" sz="2000" dirty="0">
                <a:solidFill>
                  <a:schemeClr val="accent1"/>
                </a:solidFill>
                <a:latin typeface="+mj-lt"/>
                <a:cs typeface="Arial Unicode MS" panose="020B0604020202020204" pitchFamily="34" charset="-128"/>
              </a:rPr>
              <a:t>Much Like Filing Taxes</a:t>
            </a:r>
          </a:p>
          <a:p>
            <a:pPr marL="1714500" lvl="3" indent="-342900">
              <a:spcBef>
                <a:spcPts val="2000"/>
              </a:spcBef>
              <a:buClr>
                <a:schemeClr val="accent3">
                  <a:lumMod val="75000"/>
                </a:schemeClr>
              </a:buClr>
              <a:buSzPct val="60000"/>
              <a:buFont typeface="Courier New" panose="02070309020205020404" pitchFamily="49" charset="0"/>
              <a:buChar char="o"/>
            </a:pPr>
            <a:r>
              <a:rPr lang="en-US" sz="2000" dirty="0">
                <a:solidFill>
                  <a:schemeClr val="accent1"/>
                </a:solidFill>
                <a:latin typeface="+mj-lt"/>
                <a:cs typeface="Arial Unicode MS" panose="020B0604020202020204" pitchFamily="34" charset="-128"/>
              </a:rPr>
              <a:t>Same for Everyone</a:t>
            </a:r>
          </a:p>
          <a:p>
            <a:pPr marL="457200" indent="-457200">
              <a:spcBef>
                <a:spcPts val="2000"/>
              </a:spcBef>
              <a:buClr>
                <a:schemeClr val="accent3">
                  <a:lumMod val="75000"/>
                </a:schemeClr>
              </a:buClr>
              <a:buSzPct val="60000"/>
              <a:buFont typeface="Courier New" panose="02070309020205020404" pitchFamily="49" charset="0"/>
              <a:buChar char="o"/>
            </a:pPr>
            <a:r>
              <a:rPr lang="en-US" sz="3200" dirty="0">
                <a:solidFill>
                  <a:schemeClr val="accent1"/>
                </a:solidFill>
                <a:latin typeface="+mj-lt"/>
                <a:cs typeface="Arial Unicode MS" panose="020B0604020202020204" pitchFamily="34" charset="-128"/>
              </a:rPr>
              <a:t>  CSS Profile</a:t>
            </a:r>
          </a:p>
          <a:p>
            <a:pPr marL="1371600" lvl="2" indent="-457200">
              <a:spcBef>
                <a:spcPts val="2000"/>
              </a:spcBef>
              <a:buClr>
                <a:schemeClr val="accent3">
                  <a:lumMod val="75000"/>
                </a:schemeClr>
              </a:buClr>
              <a:buSzPct val="60000"/>
              <a:buFont typeface="Courier New" panose="02070309020205020404" pitchFamily="49" charset="0"/>
              <a:buChar char="o"/>
            </a:pPr>
            <a:r>
              <a:rPr lang="en-US" sz="2000" dirty="0">
                <a:solidFill>
                  <a:schemeClr val="accent1"/>
                </a:solidFill>
                <a:latin typeface="+mj-lt"/>
                <a:cs typeface="Arial Unicode MS" panose="020B0604020202020204" pitchFamily="34" charset="-128"/>
              </a:rPr>
              <a:t>18 Pages</a:t>
            </a:r>
          </a:p>
          <a:p>
            <a:pPr marL="1371600" lvl="2" indent="-457200">
              <a:spcBef>
                <a:spcPts val="2000"/>
              </a:spcBef>
              <a:buClr>
                <a:schemeClr val="accent3">
                  <a:lumMod val="75000"/>
                </a:schemeClr>
              </a:buClr>
              <a:buSzPct val="60000"/>
              <a:buFont typeface="Courier New" panose="02070309020205020404" pitchFamily="49" charset="0"/>
              <a:buChar char="o"/>
            </a:pPr>
            <a:r>
              <a:rPr lang="en-US" sz="2000" dirty="0">
                <a:solidFill>
                  <a:schemeClr val="accent1"/>
                </a:solidFill>
                <a:latin typeface="+mj-lt"/>
                <a:cs typeface="Arial Unicode MS" panose="020B0604020202020204" pitchFamily="34" charset="-128"/>
              </a:rPr>
              <a:t>Much More Invasive </a:t>
            </a:r>
          </a:p>
          <a:p>
            <a:pPr marL="1371600" lvl="2" indent="-457200">
              <a:spcBef>
                <a:spcPts val="2000"/>
              </a:spcBef>
              <a:buClr>
                <a:schemeClr val="accent3">
                  <a:lumMod val="75000"/>
                </a:schemeClr>
              </a:buClr>
              <a:buSzPct val="60000"/>
              <a:buFont typeface="Courier New" panose="02070309020205020404" pitchFamily="49" charset="0"/>
              <a:buChar char="o"/>
            </a:pPr>
            <a:r>
              <a:rPr lang="en-US" sz="2000" dirty="0">
                <a:solidFill>
                  <a:schemeClr val="accent1"/>
                </a:solidFill>
                <a:latin typeface="+mj-lt"/>
                <a:cs typeface="Arial Unicode MS" panose="020B0604020202020204" pitchFamily="34" charset="-128"/>
              </a:rPr>
              <a:t>Colleges Can Ask Custom Questions</a:t>
            </a:r>
          </a:p>
        </p:txBody>
      </p:sp>
      <p:sp>
        <p:nvSpPr>
          <p:cNvPr id="10" name="TextBox 9"/>
          <p:cNvSpPr txBox="1"/>
          <p:nvPr/>
        </p:nvSpPr>
        <p:spPr>
          <a:xfrm>
            <a:off x="11635409" y="6467061"/>
            <a:ext cx="569843" cy="338554"/>
          </a:xfrm>
          <a:prstGeom prst="rect">
            <a:avLst/>
          </a:prstGeom>
          <a:noFill/>
        </p:spPr>
        <p:txBody>
          <a:bodyPr wrap="square" rtlCol="0">
            <a:spAutoFit/>
          </a:bodyPr>
          <a:lstStyle/>
          <a:p>
            <a:pPr algn="ctr"/>
            <a:r>
              <a:rPr lang="en-US" sz="1600" dirty="0">
                <a:solidFill>
                  <a:schemeClr val="bg1">
                    <a:lumMod val="85000"/>
                    <a:lumOff val="15000"/>
                  </a:schemeClr>
                </a:solidFill>
                <a:latin typeface="+mj-lt"/>
              </a:rPr>
              <a:t>5</a:t>
            </a:r>
          </a:p>
        </p:txBody>
      </p:sp>
      <p:pic>
        <p:nvPicPr>
          <p:cNvPr id="3" name="Picture 2"/>
          <p:cNvPicPr>
            <a:picLocks noChangeAspect="1"/>
          </p:cNvPicPr>
          <p:nvPr/>
        </p:nvPicPr>
        <p:blipFill>
          <a:blip r:embed="rId2"/>
          <a:stretch>
            <a:fillRect/>
          </a:stretch>
        </p:blipFill>
        <p:spPr>
          <a:xfrm>
            <a:off x="556591" y="2211169"/>
            <a:ext cx="2905125" cy="1571625"/>
          </a:xfrm>
          <a:prstGeom prst="rect">
            <a:avLst/>
          </a:prstGeom>
        </p:spPr>
      </p:pic>
      <p:pic>
        <p:nvPicPr>
          <p:cNvPr id="5" name="Picture 4"/>
          <p:cNvPicPr>
            <a:picLocks noChangeAspect="1"/>
          </p:cNvPicPr>
          <p:nvPr/>
        </p:nvPicPr>
        <p:blipFill>
          <a:blip r:embed="rId3"/>
          <a:stretch>
            <a:fillRect/>
          </a:stretch>
        </p:blipFill>
        <p:spPr>
          <a:xfrm>
            <a:off x="565649" y="4363488"/>
            <a:ext cx="2808379" cy="2103573"/>
          </a:xfrm>
          <a:prstGeom prst="rect">
            <a:avLst/>
          </a:prstGeom>
        </p:spPr>
      </p:pic>
    </p:spTree>
    <p:extLst>
      <p:ext uri="{BB962C8B-B14F-4D97-AF65-F5344CB8AC3E}">
        <p14:creationId xmlns:p14="http://schemas.microsoft.com/office/powerpoint/2010/main" val="296304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dissolve">
                                      <p:cBhvr>
                                        <p:cTn id="7" dur="500"/>
                                        <p:tgtEl>
                                          <p:spTgt spid="4">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dissolve">
                                      <p:cBhvr>
                                        <p:cTn id="10" dur="500"/>
                                        <p:tgtEl>
                                          <p:spTgt spid="4">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dissolve">
                                      <p:cBhvr>
                                        <p:cTn id="13" dur="5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dissolve">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dissolve">
                                      <p:cBhvr>
                                        <p:cTn id="23" dur="500"/>
                                        <p:tgtEl>
                                          <p:spTgt spid="4">
                                            <p:txEl>
                                              <p:pRg st="5" end="5"/>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dissolve">
                                      <p:cBhvr>
                                        <p:cTn id="26" dur="500"/>
                                        <p:tgtEl>
                                          <p:spTgt spid="4">
                                            <p:txEl>
                                              <p:pRg st="6" end="6"/>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dissolve">
                                      <p:cBhvr>
                                        <p:cTn id="29"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you do? </a:t>
            </a:r>
          </a:p>
        </p:txBody>
      </p:sp>
      <p:grpSp>
        <p:nvGrpSpPr>
          <p:cNvPr id="6" name="Group 5">
            <a:extLst>
              <a:ext uri="{FF2B5EF4-FFF2-40B4-BE49-F238E27FC236}">
                <a16:creationId xmlns:a16="http://schemas.microsoft.com/office/drawing/2014/main" id="{8610C3DD-D3DB-BD4D-881B-EDF06DB487AE}"/>
              </a:ext>
            </a:extLst>
          </p:cNvPr>
          <p:cNvGrpSpPr/>
          <p:nvPr/>
        </p:nvGrpSpPr>
        <p:grpSpPr>
          <a:xfrm>
            <a:off x="711916" y="1874521"/>
            <a:ext cx="10481864" cy="4700502"/>
            <a:chOff x="225834" y="2066764"/>
            <a:chExt cx="8110504" cy="4051035"/>
          </a:xfrm>
        </p:grpSpPr>
        <p:sp>
          <p:nvSpPr>
            <p:cNvPr id="7" name="pole tekstowe 7">
              <a:extLst>
                <a:ext uri="{FF2B5EF4-FFF2-40B4-BE49-F238E27FC236}">
                  <a16:creationId xmlns:a16="http://schemas.microsoft.com/office/drawing/2014/main" id="{CD2C3B96-4B36-8348-8B43-2CDEF29DA2F2}"/>
                </a:ext>
              </a:extLst>
            </p:cNvPr>
            <p:cNvSpPr txBox="1"/>
            <p:nvPr/>
          </p:nvSpPr>
          <p:spPr>
            <a:xfrm>
              <a:off x="5575544" y="5295521"/>
              <a:ext cx="2304468" cy="822278"/>
            </a:xfrm>
            <a:prstGeom prst="rect">
              <a:avLst/>
            </a:prstGeom>
            <a:noFill/>
          </p:spPr>
          <p:txBody>
            <a:bodyPr wrap="none" rtlCol="0">
              <a:spAutoFit/>
            </a:bodyPr>
            <a:lstStyle/>
            <a:p>
              <a:pPr algn="ct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2 parents, 1 Senior,</a:t>
              </a:r>
              <a:b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1 Sophomore</a:t>
              </a:r>
            </a:p>
          </p:txBody>
        </p:sp>
        <p:pic>
          <p:nvPicPr>
            <p:cNvPr id="8" name="Obraz 8">
              <a:extLst>
                <a:ext uri="{FF2B5EF4-FFF2-40B4-BE49-F238E27FC236}">
                  <a16:creationId xmlns:a16="http://schemas.microsoft.com/office/drawing/2014/main" id="{90822D79-CA13-E549-94D1-D85115F0DF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880" y="3752348"/>
              <a:ext cx="1450728" cy="1450728"/>
            </a:xfrm>
            <a:prstGeom prst="rect">
              <a:avLst/>
            </a:prstGeom>
          </p:spPr>
        </p:pic>
        <p:pic>
          <p:nvPicPr>
            <p:cNvPr id="9" name="Obraz 9">
              <a:extLst>
                <a:ext uri="{FF2B5EF4-FFF2-40B4-BE49-F238E27FC236}">
                  <a16:creationId xmlns:a16="http://schemas.microsoft.com/office/drawing/2014/main" id="{AAB33AFC-DA4D-1744-BE22-8C8816E1AC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1325" y="3778009"/>
              <a:ext cx="1450728" cy="1450728"/>
            </a:xfrm>
            <a:prstGeom prst="rect">
              <a:avLst/>
            </a:prstGeom>
          </p:spPr>
        </p:pic>
        <p:pic>
          <p:nvPicPr>
            <p:cNvPr id="10" name="Obraz 10">
              <a:extLst>
                <a:ext uri="{FF2B5EF4-FFF2-40B4-BE49-F238E27FC236}">
                  <a16:creationId xmlns:a16="http://schemas.microsoft.com/office/drawing/2014/main" id="{D21A3CDF-8199-4A45-98F7-DD7990ABF4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794" y="2066764"/>
              <a:ext cx="1450728" cy="1450728"/>
            </a:xfrm>
            <a:prstGeom prst="rect">
              <a:avLst/>
            </a:prstGeom>
          </p:spPr>
        </p:pic>
        <p:pic>
          <p:nvPicPr>
            <p:cNvPr id="11" name="Obraz 11">
              <a:extLst>
                <a:ext uri="{FF2B5EF4-FFF2-40B4-BE49-F238E27FC236}">
                  <a16:creationId xmlns:a16="http://schemas.microsoft.com/office/drawing/2014/main" id="{7FEBAFC8-6A82-EF4C-9F98-0FE1A9EF81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5610" y="2066764"/>
              <a:ext cx="1450728" cy="1450728"/>
            </a:xfrm>
            <a:prstGeom prst="rect">
              <a:avLst/>
            </a:prstGeom>
          </p:spPr>
        </p:pic>
        <p:grpSp>
          <p:nvGrpSpPr>
            <p:cNvPr id="12" name="Group 11">
              <a:extLst>
                <a:ext uri="{FF2B5EF4-FFF2-40B4-BE49-F238E27FC236}">
                  <a16:creationId xmlns:a16="http://schemas.microsoft.com/office/drawing/2014/main" id="{1584638F-6591-3B46-8643-753BF8342FCB}"/>
                </a:ext>
              </a:extLst>
            </p:cNvPr>
            <p:cNvGrpSpPr/>
            <p:nvPr/>
          </p:nvGrpSpPr>
          <p:grpSpPr>
            <a:xfrm>
              <a:off x="2298851" y="2853365"/>
              <a:ext cx="2364713" cy="3058305"/>
              <a:chOff x="917641" y="2043131"/>
              <a:chExt cx="2364713" cy="3058305"/>
            </a:xfrm>
          </p:grpSpPr>
          <p:sp>
            <p:nvSpPr>
              <p:cNvPr id="21" name="pole tekstowe 3">
                <a:extLst>
                  <a:ext uri="{FF2B5EF4-FFF2-40B4-BE49-F238E27FC236}">
                    <a16:creationId xmlns:a16="http://schemas.microsoft.com/office/drawing/2014/main" id="{5D7661C4-5DE0-2840-A6EC-A795C210F07D}"/>
                  </a:ext>
                </a:extLst>
              </p:cNvPr>
              <p:cNvSpPr txBox="1"/>
              <p:nvPr/>
            </p:nvSpPr>
            <p:spPr>
              <a:xfrm>
                <a:off x="917641" y="2043131"/>
                <a:ext cx="1947071" cy="461665"/>
              </a:xfrm>
              <a:prstGeom prst="rect">
                <a:avLst/>
              </a:prstGeom>
              <a:noFill/>
            </p:spPr>
            <p:txBody>
              <a:bodyPr wrap="none" rtlCol="0">
                <a:spAutoFit/>
              </a:bodyP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$237,000 AGI</a:t>
                </a:r>
                <a:endPar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pole tekstowe 5">
                <a:extLst>
                  <a:ext uri="{FF2B5EF4-FFF2-40B4-BE49-F238E27FC236}">
                    <a16:creationId xmlns:a16="http://schemas.microsoft.com/office/drawing/2014/main" id="{09214B51-58C2-C447-935C-89FF2DF6F5E4}"/>
                  </a:ext>
                </a:extLst>
              </p:cNvPr>
              <p:cNvSpPr txBox="1"/>
              <p:nvPr/>
            </p:nvSpPr>
            <p:spPr>
              <a:xfrm>
                <a:off x="1299119" y="3064185"/>
                <a:ext cx="1983235" cy="400110"/>
              </a:xfrm>
              <a:prstGeom prst="rect">
                <a:avLst/>
              </a:prstGeom>
              <a:noFill/>
            </p:spPr>
            <p:txBody>
              <a:bodyPr wrap="none" rtlCol="0">
                <a:spAutoFit/>
              </a:bodyPr>
              <a:lstStyle/>
              <a:p>
                <a:r>
                  <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Cash/investments</a:t>
                </a:r>
              </a:p>
            </p:txBody>
          </p:sp>
          <p:sp>
            <p:nvSpPr>
              <p:cNvPr id="23" name="pole tekstowe 6">
                <a:extLst>
                  <a:ext uri="{FF2B5EF4-FFF2-40B4-BE49-F238E27FC236}">
                    <a16:creationId xmlns:a16="http://schemas.microsoft.com/office/drawing/2014/main" id="{17E6E8EF-D2F1-1047-BB02-8F6A9538669B}"/>
                  </a:ext>
                </a:extLst>
              </p:cNvPr>
              <p:cNvSpPr txBox="1"/>
              <p:nvPr/>
            </p:nvSpPr>
            <p:spPr>
              <a:xfrm>
                <a:off x="1396545" y="2672081"/>
                <a:ext cx="924308" cy="397877"/>
              </a:xfrm>
              <a:prstGeom prst="rect">
                <a:avLst/>
              </a:prstGeom>
              <a:noFill/>
            </p:spPr>
            <p:txBody>
              <a:bodyPr wrap="none" rtlCol="0">
                <a:spAutoFit/>
              </a:bodyP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$60,000</a:t>
                </a:r>
              </a:p>
            </p:txBody>
          </p:sp>
          <p:sp>
            <p:nvSpPr>
              <p:cNvPr id="24" name="pole tekstowe 12">
                <a:extLst>
                  <a:ext uri="{FF2B5EF4-FFF2-40B4-BE49-F238E27FC236}">
                    <a16:creationId xmlns:a16="http://schemas.microsoft.com/office/drawing/2014/main" id="{E64B659E-183C-6B4F-B73C-2A8CCCBD36BB}"/>
                  </a:ext>
                </a:extLst>
              </p:cNvPr>
              <p:cNvSpPr txBox="1"/>
              <p:nvPr/>
            </p:nvSpPr>
            <p:spPr>
              <a:xfrm>
                <a:off x="1298707" y="3456912"/>
                <a:ext cx="1184941" cy="461665"/>
              </a:xfrm>
              <a:prstGeom prst="rect">
                <a:avLst/>
              </a:prstGeom>
              <a:noFill/>
            </p:spPr>
            <p:txBody>
              <a:bodyPr wrap="none" rtlCol="0">
                <a:spAutoFit/>
              </a:bodyP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$40,000</a:t>
                </a:r>
              </a:p>
            </p:txBody>
          </p:sp>
          <p:sp>
            <p:nvSpPr>
              <p:cNvPr id="25" name="pole tekstowe 13">
                <a:extLst>
                  <a:ext uri="{FF2B5EF4-FFF2-40B4-BE49-F238E27FC236}">
                    <a16:creationId xmlns:a16="http://schemas.microsoft.com/office/drawing/2014/main" id="{77C6332E-F6C2-C049-A15B-AF5934321161}"/>
                  </a:ext>
                </a:extLst>
              </p:cNvPr>
              <p:cNvSpPr txBox="1"/>
              <p:nvPr/>
            </p:nvSpPr>
            <p:spPr>
              <a:xfrm>
                <a:off x="1095818" y="3879064"/>
                <a:ext cx="1659429" cy="400110"/>
              </a:xfrm>
              <a:prstGeom prst="rect">
                <a:avLst/>
              </a:prstGeom>
              <a:noFill/>
            </p:spPr>
            <p:txBody>
              <a:bodyPr wrap="none" rtlCol="0">
                <a:spAutoFit/>
              </a:bodyPr>
              <a:lstStyle/>
              <a:p>
                <a:pPr algn="ctr"/>
                <a:r>
                  <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Home equity</a:t>
                </a:r>
              </a:p>
            </p:txBody>
          </p:sp>
          <p:sp>
            <p:nvSpPr>
              <p:cNvPr id="26" name="pole tekstowe 12">
                <a:extLst>
                  <a:ext uri="{FF2B5EF4-FFF2-40B4-BE49-F238E27FC236}">
                    <a16:creationId xmlns:a16="http://schemas.microsoft.com/office/drawing/2014/main" id="{08B783D3-A6AD-074E-9AC8-CA390B1A9C22}"/>
                  </a:ext>
                </a:extLst>
              </p:cNvPr>
              <p:cNvSpPr txBox="1"/>
              <p:nvPr/>
            </p:nvSpPr>
            <p:spPr>
              <a:xfrm>
                <a:off x="1530653" y="4341686"/>
                <a:ext cx="492443" cy="461665"/>
              </a:xfrm>
              <a:prstGeom prst="rect">
                <a:avLst/>
              </a:prstGeom>
              <a:noFill/>
            </p:spPr>
            <p:txBody>
              <a:bodyPr wrap="none" rtlCol="0">
                <a:spAutoFit/>
              </a:bodyPr>
              <a:lstStyle/>
              <a:p>
                <a:pPr algn="ctr"/>
                <a:r>
                  <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rPr>
                  <a:t>$0</a:t>
                </a:r>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pole tekstowe 13">
                <a:extLst>
                  <a:ext uri="{FF2B5EF4-FFF2-40B4-BE49-F238E27FC236}">
                    <a16:creationId xmlns:a16="http://schemas.microsoft.com/office/drawing/2014/main" id="{1F34899F-0FB2-B34E-8C74-697C132DF656}"/>
                  </a:ext>
                </a:extLst>
              </p:cNvPr>
              <p:cNvSpPr txBox="1"/>
              <p:nvPr/>
            </p:nvSpPr>
            <p:spPr>
              <a:xfrm>
                <a:off x="1266230" y="4701326"/>
                <a:ext cx="1088761" cy="400110"/>
              </a:xfrm>
              <a:prstGeom prst="rect">
                <a:avLst/>
              </a:prstGeom>
              <a:noFill/>
            </p:spPr>
            <p:txBody>
              <a:bodyPr wrap="none" rtlCol="0">
                <a:spAutoFit/>
              </a:bodyPr>
              <a:lstStyle/>
              <a:p>
                <a:pPr algn="ctr"/>
                <a:r>
                  <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529 Plan</a:t>
                </a:r>
              </a:p>
            </p:txBody>
          </p:sp>
        </p:grpSp>
        <p:grpSp>
          <p:nvGrpSpPr>
            <p:cNvPr id="13" name="Group 12">
              <a:extLst>
                <a:ext uri="{FF2B5EF4-FFF2-40B4-BE49-F238E27FC236}">
                  <a16:creationId xmlns:a16="http://schemas.microsoft.com/office/drawing/2014/main" id="{2B95AAC7-B22E-D647-9719-C14FDBDAF647}"/>
                </a:ext>
              </a:extLst>
            </p:cNvPr>
            <p:cNvGrpSpPr/>
            <p:nvPr/>
          </p:nvGrpSpPr>
          <p:grpSpPr>
            <a:xfrm>
              <a:off x="225834" y="2797721"/>
              <a:ext cx="2287357" cy="3113949"/>
              <a:chOff x="1172924" y="1987487"/>
              <a:chExt cx="2287357" cy="3113949"/>
            </a:xfrm>
          </p:grpSpPr>
          <p:sp>
            <p:nvSpPr>
              <p:cNvPr id="14" name="pole tekstowe 3">
                <a:extLst>
                  <a:ext uri="{FF2B5EF4-FFF2-40B4-BE49-F238E27FC236}">
                    <a16:creationId xmlns:a16="http://schemas.microsoft.com/office/drawing/2014/main" id="{01EA6514-5341-C24F-8DC6-7D0B3526B349}"/>
                  </a:ext>
                </a:extLst>
              </p:cNvPr>
              <p:cNvSpPr txBox="1"/>
              <p:nvPr/>
            </p:nvSpPr>
            <p:spPr>
              <a:xfrm>
                <a:off x="1172924" y="1987487"/>
                <a:ext cx="1947071" cy="461665"/>
              </a:xfrm>
              <a:prstGeom prst="rect">
                <a:avLst/>
              </a:prstGeom>
              <a:noFill/>
            </p:spPr>
            <p:txBody>
              <a:bodyPr wrap="none" rtlCol="0">
                <a:spAutoFit/>
              </a:bodyP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$237,000 AGI</a:t>
                </a:r>
                <a:endPar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pole tekstowe 5">
                <a:extLst>
                  <a:ext uri="{FF2B5EF4-FFF2-40B4-BE49-F238E27FC236}">
                    <a16:creationId xmlns:a16="http://schemas.microsoft.com/office/drawing/2014/main" id="{65A87439-E4A2-564B-AA93-19A58CB26751}"/>
                  </a:ext>
                </a:extLst>
              </p:cNvPr>
              <p:cNvSpPr txBox="1"/>
              <p:nvPr/>
            </p:nvSpPr>
            <p:spPr>
              <a:xfrm>
                <a:off x="1477046" y="3056801"/>
                <a:ext cx="1983235" cy="400110"/>
              </a:xfrm>
              <a:prstGeom prst="rect">
                <a:avLst/>
              </a:prstGeom>
              <a:noFill/>
            </p:spPr>
            <p:txBody>
              <a:bodyPr wrap="none" rtlCol="0">
                <a:spAutoFit/>
              </a:bodyPr>
              <a:lstStyle/>
              <a:p>
                <a:r>
                  <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Cash/investments</a:t>
                </a:r>
              </a:p>
            </p:txBody>
          </p:sp>
          <p:sp>
            <p:nvSpPr>
              <p:cNvPr id="16" name="pole tekstowe 6">
                <a:extLst>
                  <a:ext uri="{FF2B5EF4-FFF2-40B4-BE49-F238E27FC236}">
                    <a16:creationId xmlns:a16="http://schemas.microsoft.com/office/drawing/2014/main" id="{BABA1655-F32D-A74F-B8B0-D8C007AFC90E}"/>
                  </a:ext>
                </a:extLst>
              </p:cNvPr>
              <p:cNvSpPr txBox="1"/>
              <p:nvPr/>
            </p:nvSpPr>
            <p:spPr>
              <a:xfrm>
                <a:off x="1477046" y="2672081"/>
                <a:ext cx="1338828" cy="461665"/>
              </a:xfrm>
              <a:prstGeom prst="rect">
                <a:avLst/>
              </a:prstGeom>
              <a:noFill/>
            </p:spPr>
            <p:txBody>
              <a:bodyPr wrap="none" rtlCol="0">
                <a:spAutoFit/>
              </a:bodyP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$200,000</a:t>
                </a:r>
              </a:p>
            </p:txBody>
          </p:sp>
          <p:sp>
            <p:nvSpPr>
              <p:cNvPr id="17" name="pole tekstowe 12">
                <a:extLst>
                  <a:ext uri="{FF2B5EF4-FFF2-40B4-BE49-F238E27FC236}">
                    <a16:creationId xmlns:a16="http://schemas.microsoft.com/office/drawing/2014/main" id="{B148B4F3-43EC-6041-9E88-6E719ABD6CB5}"/>
                  </a:ext>
                </a:extLst>
              </p:cNvPr>
              <p:cNvSpPr txBox="1"/>
              <p:nvPr/>
            </p:nvSpPr>
            <p:spPr>
              <a:xfrm>
                <a:off x="1624148" y="3456911"/>
                <a:ext cx="1044622" cy="397877"/>
              </a:xfrm>
              <a:prstGeom prst="rect">
                <a:avLst/>
              </a:prstGeom>
              <a:noFill/>
            </p:spPr>
            <p:txBody>
              <a:bodyPr wrap="none" rtlCol="0">
                <a:spAutoFit/>
              </a:bodyP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$220,000</a:t>
                </a:r>
              </a:p>
            </p:txBody>
          </p:sp>
          <p:sp>
            <p:nvSpPr>
              <p:cNvPr id="18" name="pole tekstowe 13">
                <a:extLst>
                  <a:ext uri="{FF2B5EF4-FFF2-40B4-BE49-F238E27FC236}">
                    <a16:creationId xmlns:a16="http://schemas.microsoft.com/office/drawing/2014/main" id="{6C365100-2C93-EA4A-8212-26FAA91631B2}"/>
                  </a:ext>
                </a:extLst>
              </p:cNvPr>
              <p:cNvSpPr txBox="1"/>
              <p:nvPr/>
            </p:nvSpPr>
            <p:spPr>
              <a:xfrm>
                <a:off x="1256023" y="3845845"/>
                <a:ext cx="1659429" cy="400110"/>
              </a:xfrm>
              <a:prstGeom prst="rect">
                <a:avLst/>
              </a:prstGeom>
              <a:noFill/>
            </p:spPr>
            <p:txBody>
              <a:bodyPr wrap="none" rtlCol="0">
                <a:spAutoFit/>
              </a:bodyPr>
              <a:lstStyle/>
              <a:p>
                <a:pPr algn="ctr"/>
                <a:r>
                  <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Home equity</a:t>
                </a:r>
              </a:p>
            </p:txBody>
          </p:sp>
          <p:sp>
            <p:nvSpPr>
              <p:cNvPr id="19" name="pole tekstowe 12">
                <a:extLst>
                  <a:ext uri="{FF2B5EF4-FFF2-40B4-BE49-F238E27FC236}">
                    <a16:creationId xmlns:a16="http://schemas.microsoft.com/office/drawing/2014/main" id="{C8AF9910-B09B-EF4D-BD05-C2BF4D0497D3}"/>
                  </a:ext>
                </a:extLst>
              </p:cNvPr>
              <p:cNvSpPr txBox="1"/>
              <p:nvPr/>
            </p:nvSpPr>
            <p:spPr>
              <a:xfrm>
                <a:off x="1477046" y="4341686"/>
                <a:ext cx="1338828" cy="461665"/>
              </a:xfrm>
              <a:prstGeom prst="rect">
                <a:avLst/>
              </a:prstGeom>
              <a:noFill/>
            </p:spPr>
            <p:txBody>
              <a:bodyPr wrap="none" rtlCol="0">
                <a:spAutoFit/>
              </a:bodyP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$100,000</a:t>
                </a:r>
              </a:p>
            </p:txBody>
          </p:sp>
          <p:sp>
            <p:nvSpPr>
              <p:cNvPr id="20" name="pole tekstowe 13">
                <a:extLst>
                  <a:ext uri="{FF2B5EF4-FFF2-40B4-BE49-F238E27FC236}">
                    <a16:creationId xmlns:a16="http://schemas.microsoft.com/office/drawing/2014/main" id="{5E09650F-38A5-8E4D-B45B-DADE4E09006A}"/>
                  </a:ext>
                </a:extLst>
              </p:cNvPr>
              <p:cNvSpPr txBox="1"/>
              <p:nvPr/>
            </p:nvSpPr>
            <p:spPr>
              <a:xfrm>
                <a:off x="1541357" y="4701326"/>
                <a:ext cx="1088761" cy="400110"/>
              </a:xfrm>
              <a:prstGeom prst="rect">
                <a:avLst/>
              </a:prstGeom>
              <a:noFill/>
            </p:spPr>
            <p:txBody>
              <a:bodyPr wrap="none" rtlCol="0">
                <a:spAutoFit/>
              </a:bodyPr>
              <a:lstStyle/>
              <a:p>
                <a:pPr algn="ctr"/>
                <a:r>
                  <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529 Plan</a:t>
                </a:r>
              </a:p>
            </p:txBody>
          </p:sp>
        </p:grpSp>
      </p:grpSp>
      <p:sp>
        <p:nvSpPr>
          <p:cNvPr id="28" name="pole tekstowe 3">
            <a:extLst>
              <a:ext uri="{FF2B5EF4-FFF2-40B4-BE49-F238E27FC236}">
                <a16:creationId xmlns:a16="http://schemas.microsoft.com/office/drawing/2014/main" id="{58B8748B-1B3D-F149-9068-1D229F4212FE}"/>
              </a:ext>
            </a:extLst>
          </p:cNvPr>
          <p:cNvSpPr txBox="1"/>
          <p:nvPr/>
        </p:nvSpPr>
        <p:spPr>
          <a:xfrm>
            <a:off x="1079592" y="2042670"/>
            <a:ext cx="1781001" cy="461665"/>
          </a:xfrm>
          <a:prstGeom prst="rect">
            <a:avLst/>
          </a:prstGeom>
          <a:noFill/>
        </p:spPr>
        <p:txBody>
          <a:bodyPr wrap="none" rtlCol="0">
            <a:spAutoFit/>
          </a:bodyP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Smith Family</a:t>
            </a:r>
            <a:endPar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pole tekstowe 3">
            <a:extLst>
              <a:ext uri="{FF2B5EF4-FFF2-40B4-BE49-F238E27FC236}">
                <a16:creationId xmlns:a16="http://schemas.microsoft.com/office/drawing/2014/main" id="{F4144905-EC5A-0D40-95A3-7F3C29F2ACCE}"/>
              </a:ext>
            </a:extLst>
          </p:cNvPr>
          <p:cNvSpPr txBox="1"/>
          <p:nvPr/>
        </p:nvSpPr>
        <p:spPr>
          <a:xfrm>
            <a:off x="3815947" y="2042670"/>
            <a:ext cx="1755353" cy="461665"/>
          </a:xfrm>
          <a:prstGeom prst="rect">
            <a:avLst/>
          </a:prstGeom>
          <a:noFill/>
        </p:spPr>
        <p:txBody>
          <a:bodyPr wrap="none" rtlCol="0">
            <a:spAutoFit/>
          </a:bodyP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Jones Family</a:t>
            </a:r>
            <a:endPar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59791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you do? </a:t>
            </a:r>
          </a:p>
        </p:txBody>
      </p:sp>
      <p:sp>
        <p:nvSpPr>
          <p:cNvPr id="3" name="Content Placeholder 2"/>
          <p:cNvSpPr>
            <a:spLocks noGrp="1"/>
          </p:cNvSpPr>
          <p:nvPr>
            <p:ph idx="1"/>
          </p:nvPr>
        </p:nvSpPr>
        <p:spPr/>
        <p:txBody>
          <a:bodyPr>
            <a:normAutofit fontScale="70000" lnSpcReduction="20000"/>
          </a:bodyPr>
          <a:lstStyle/>
          <a:p>
            <a:pPr>
              <a:buFont typeface="Arial" panose="020B0604020202020204" pitchFamily="34" charset="0"/>
              <a:buChar char="•"/>
            </a:pPr>
            <a:r>
              <a:rPr lang="en-US" sz="3600" dirty="0">
                <a:ln w="0"/>
                <a:solidFill>
                  <a:schemeClr val="accent1"/>
                </a:solidFill>
                <a:effectLst>
                  <a:outerShdw blurRad="38100" dist="25400" dir="5400000" algn="ctr" rotWithShape="0">
                    <a:srgbClr val="6E747A">
                      <a:alpha val="43000"/>
                    </a:srgbClr>
                  </a:outerShdw>
                </a:effectLst>
              </a:rPr>
              <a:t>These are Complicated Forms </a:t>
            </a:r>
          </a:p>
          <a:p>
            <a:pPr marL="0" indent="0">
              <a:buNone/>
            </a:pPr>
            <a:endParaRPr lang="en-US" sz="2800" dirty="0">
              <a:ln w="0"/>
              <a:solidFill>
                <a:schemeClr val="accent1"/>
              </a:solidFill>
              <a:effectLst>
                <a:outerShdw blurRad="38100" dist="25400" dir="5400000" algn="ctr" rotWithShape="0">
                  <a:srgbClr val="6E747A">
                    <a:alpha val="43000"/>
                  </a:srgbClr>
                </a:outerShdw>
              </a:effectLst>
            </a:endParaRPr>
          </a:p>
          <a:p>
            <a:pPr>
              <a:buFont typeface="Arial" panose="020B0604020202020204" pitchFamily="34" charset="0"/>
              <a:buChar char="•"/>
            </a:pPr>
            <a:r>
              <a:rPr lang="en-US" sz="3600" dirty="0">
                <a:ln w="0"/>
                <a:solidFill>
                  <a:schemeClr val="accent1"/>
                </a:solidFill>
                <a:effectLst>
                  <a:outerShdw blurRad="38100" dist="25400" dir="5400000" algn="ctr" rotWithShape="0">
                    <a:srgbClr val="6E747A">
                      <a:alpha val="43000"/>
                    </a:srgbClr>
                  </a:outerShdw>
                </a:effectLst>
              </a:rPr>
              <a:t>How You Fill Out Your Forms Has a Significant Effect on Aid</a:t>
            </a:r>
          </a:p>
          <a:p>
            <a:pPr marL="457200" lvl="1" indent="0">
              <a:buNone/>
            </a:pPr>
            <a:r>
              <a:rPr lang="en-US" sz="3500" dirty="0">
                <a:ln w="0"/>
                <a:solidFill>
                  <a:schemeClr val="accent1"/>
                </a:solidFill>
                <a:effectLst>
                  <a:outerShdw blurRad="38100" dist="25400" dir="5400000" algn="ctr" rotWithShape="0">
                    <a:srgbClr val="6E747A">
                      <a:alpha val="43000"/>
                    </a:srgbClr>
                  </a:outerShdw>
                </a:effectLst>
              </a:rPr>
              <a:t>(even “Merit” based scholarships)</a:t>
            </a:r>
          </a:p>
          <a:p>
            <a:pPr marL="457200" lvl="1" indent="0">
              <a:buNone/>
            </a:pPr>
            <a:endParaRPr lang="en-US" sz="2600" dirty="0">
              <a:ln w="0"/>
              <a:solidFill>
                <a:schemeClr val="accent1"/>
              </a:solidFill>
              <a:effectLst>
                <a:outerShdw blurRad="38100" dist="25400" dir="5400000" algn="ctr" rotWithShape="0">
                  <a:srgbClr val="6E747A">
                    <a:alpha val="43000"/>
                  </a:srgbClr>
                </a:outerShdw>
              </a:effectLst>
            </a:endParaRPr>
          </a:p>
          <a:p>
            <a:pPr>
              <a:buFont typeface="Arial" panose="020B0604020202020204" pitchFamily="34" charset="0"/>
              <a:buChar char="•"/>
            </a:pPr>
            <a:r>
              <a:rPr lang="en-US" sz="3900" dirty="0">
                <a:ln w="0"/>
                <a:solidFill>
                  <a:schemeClr val="accent1"/>
                </a:solidFill>
                <a:effectLst>
                  <a:outerShdw blurRad="38100" dist="25400" dir="5400000" algn="ctr" rotWithShape="0">
                    <a:srgbClr val="6E747A">
                      <a:alpha val="43000"/>
                    </a:srgbClr>
                  </a:outerShdw>
                </a:effectLst>
              </a:rPr>
              <a:t>Legally Control what the Colleges and Universities See</a:t>
            </a:r>
          </a:p>
          <a:p>
            <a:pPr>
              <a:buFont typeface="Arial" panose="020B0604020202020204" pitchFamily="34" charset="0"/>
              <a:buChar char="•"/>
            </a:pPr>
            <a:endParaRPr lang="en-US" sz="3900" dirty="0">
              <a:ln w="0"/>
              <a:solidFill>
                <a:schemeClr val="accent1"/>
              </a:solidFill>
              <a:effectLst>
                <a:outerShdw blurRad="38100" dist="25400" dir="5400000" algn="ctr" rotWithShape="0">
                  <a:srgbClr val="6E747A">
                    <a:alpha val="43000"/>
                  </a:srgbClr>
                </a:outerShdw>
              </a:effectLst>
            </a:endParaRPr>
          </a:p>
          <a:p>
            <a:pPr>
              <a:buFont typeface="Arial" panose="020B0604020202020204" pitchFamily="34" charset="0"/>
              <a:buChar char="•"/>
            </a:pPr>
            <a:r>
              <a:rPr lang="en-US" sz="3900" dirty="0">
                <a:ln w="0"/>
                <a:solidFill>
                  <a:schemeClr val="accent1"/>
                </a:solidFill>
                <a:effectLst>
                  <a:outerShdw blurRad="38100" dist="25400" dir="5400000" algn="ctr" rotWithShape="0">
                    <a:srgbClr val="6E747A">
                      <a:alpha val="43000"/>
                    </a:srgbClr>
                  </a:outerShdw>
                </a:effectLst>
              </a:rPr>
              <a:t>Comprehensive Planning vs Event Based Planning</a:t>
            </a:r>
            <a:endParaRPr lang="en-US" sz="3900" dirty="0"/>
          </a:p>
        </p:txBody>
      </p:sp>
    </p:spTree>
    <p:extLst>
      <p:ext uri="{BB962C8B-B14F-4D97-AF65-F5344CB8AC3E}">
        <p14:creationId xmlns:p14="http://schemas.microsoft.com/office/powerpoint/2010/main" val="3061248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27909" y="4101737"/>
            <a:ext cx="9522822" cy="369332"/>
          </a:xfrm>
          <a:prstGeom prst="rect">
            <a:avLst/>
          </a:prstGeom>
          <a:noFill/>
        </p:spPr>
        <p:txBody>
          <a:bodyPr wrap="square" rtlCol="0">
            <a:spAutoFit/>
          </a:bodyPr>
          <a:lstStyle/>
          <a:p>
            <a:r>
              <a:rPr lang="en-US" dirty="0"/>
              <a:t>I</a:t>
            </a:r>
          </a:p>
        </p:txBody>
      </p:sp>
      <p:sp>
        <p:nvSpPr>
          <p:cNvPr id="6" name="Title 5">
            <a:extLst>
              <a:ext uri="{FF2B5EF4-FFF2-40B4-BE49-F238E27FC236}">
                <a16:creationId xmlns:a16="http://schemas.microsoft.com/office/drawing/2014/main" id="{F933301F-2303-E841-8AC0-4A16D13DC915}"/>
              </a:ext>
            </a:extLst>
          </p:cNvPr>
          <p:cNvSpPr>
            <a:spLocks noGrp="1"/>
          </p:cNvSpPr>
          <p:nvPr>
            <p:ph type="title"/>
          </p:nvPr>
        </p:nvSpPr>
        <p:spPr/>
        <p:txBody>
          <a:bodyPr/>
          <a:lstStyle/>
          <a:p>
            <a:r>
              <a:rPr lang="en-US" dirty="0"/>
              <a:t>Come In For a Planning Session</a:t>
            </a:r>
          </a:p>
        </p:txBody>
      </p:sp>
      <p:sp>
        <p:nvSpPr>
          <p:cNvPr id="7" name="TextBox 6">
            <a:extLst>
              <a:ext uri="{FF2B5EF4-FFF2-40B4-BE49-F238E27FC236}">
                <a16:creationId xmlns:a16="http://schemas.microsoft.com/office/drawing/2014/main" id="{40600C96-3D83-F54A-B2D8-37A362AD4CF7}"/>
              </a:ext>
            </a:extLst>
          </p:cNvPr>
          <p:cNvSpPr txBox="1"/>
          <p:nvPr/>
        </p:nvSpPr>
        <p:spPr>
          <a:xfrm>
            <a:off x="468630" y="1654913"/>
            <a:ext cx="11041380" cy="4932119"/>
          </a:xfrm>
          <a:prstGeom prst="rect">
            <a:avLst/>
          </a:prstGeom>
          <a:noFill/>
        </p:spPr>
        <p:txBody>
          <a:bodyPr wrap="square" rtlCol="0">
            <a:spAutoFit/>
          </a:bodyPr>
          <a:lstStyle/>
          <a:p>
            <a:pPr algn="ctr"/>
            <a:r>
              <a:rPr lang="en-US" sz="2400" dirty="0">
                <a:solidFill>
                  <a:srgbClr val="92D050"/>
                </a:solidFill>
              </a:rPr>
              <a:t>$49.00 Tax Deductible Contribution</a:t>
            </a:r>
          </a:p>
          <a:p>
            <a:pPr algn="ctr"/>
            <a:endParaRPr lang="en-US" sz="1050" dirty="0">
              <a:solidFill>
                <a:srgbClr val="92D050"/>
              </a:solidFill>
            </a:endParaRPr>
          </a:p>
          <a:p>
            <a:pPr algn="ctr"/>
            <a:endParaRPr lang="en-US" sz="2400" dirty="0">
              <a:solidFill>
                <a:srgbClr val="92D050"/>
              </a:solidFill>
            </a:endParaRPr>
          </a:p>
          <a:p>
            <a:pPr algn="ctr"/>
            <a:r>
              <a:rPr lang="en-US" sz="2400" dirty="0">
                <a:solidFill>
                  <a:srgbClr val="92D050"/>
                </a:solidFill>
              </a:rPr>
              <a:t>!/2 of Proceeds Donated to St. Thomas Scholarship Fund</a:t>
            </a:r>
          </a:p>
          <a:p>
            <a:pPr algn="ctr"/>
            <a:endParaRPr lang="en-US" sz="1200" dirty="0">
              <a:solidFill>
                <a:srgbClr val="92D050"/>
              </a:solidFill>
            </a:endParaRPr>
          </a:p>
          <a:p>
            <a:pPr algn="ctr"/>
            <a:endParaRPr lang="en-US" sz="2400" dirty="0">
              <a:solidFill>
                <a:srgbClr val="92D050"/>
              </a:solidFill>
            </a:endParaRPr>
          </a:p>
          <a:p>
            <a:pPr algn="ctr"/>
            <a:r>
              <a:rPr lang="en-US" sz="2400" dirty="0">
                <a:solidFill>
                  <a:srgbClr val="92D050"/>
                </a:solidFill>
              </a:rPr>
              <a:t>Look at EFC BEFORE the Colleges and Universities See Your Numbers</a:t>
            </a:r>
          </a:p>
          <a:p>
            <a:pPr algn="ctr"/>
            <a:endParaRPr lang="en-US" sz="1200" dirty="0">
              <a:solidFill>
                <a:srgbClr val="92D050"/>
              </a:solidFill>
            </a:endParaRPr>
          </a:p>
          <a:p>
            <a:pPr algn="ctr"/>
            <a:endParaRPr lang="en-US" sz="2400" dirty="0">
              <a:solidFill>
                <a:srgbClr val="92D050"/>
              </a:solidFill>
            </a:endParaRPr>
          </a:p>
          <a:p>
            <a:pPr algn="ctr"/>
            <a:r>
              <a:rPr lang="en-US" sz="2400" dirty="0">
                <a:solidFill>
                  <a:srgbClr val="92D050"/>
                </a:solidFill>
              </a:rPr>
              <a:t>Fill out Evaluation Form and Pick a Date</a:t>
            </a:r>
          </a:p>
          <a:p>
            <a:pPr algn="ctr"/>
            <a:endParaRPr lang="en-US" sz="1200" dirty="0">
              <a:solidFill>
                <a:srgbClr val="92D050"/>
              </a:solidFill>
            </a:endParaRPr>
          </a:p>
          <a:p>
            <a:pPr algn="ctr"/>
            <a:endParaRPr lang="en-US" sz="2400" dirty="0">
              <a:solidFill>
                <a:srgbClr val="92D050"/>
              </a:solidFill>
            </a:endParaRPr>
          </a:p>
          <a:p>
            <a:pPr algn="ctr"/>
            <a:r>
              <a:rPr lang="en-US" sz="2400" dirty="0">
                <a:solidFill>
                  <a:srgbClr val="92D050"/>
                </a:solidFill>
              </a:rPr>
              <a:t>The Foundation for Financial Education is the Nation’s largest and fastest growing Financial Education Non-Profit in the United States.  F3E does not sell, endorse or recommend any product, company or individual. </a:t>
            </a:r>
          </a:p>
        </p:txBody>
      </p:sp>
    </p:spTree>
    <p:extLst>
      <p:ext uri="{BB962C8B-B14F-4D97-AF65-F5344CB8AC3E}">
        <p14:creationId xmlns:p14="http://schemas.microsoft.com/office/powerpoint/2010/main" val="660238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27909" y="4101737"/>
            <a:ext cx="9522822" cy="369332"/>
          </a:xfrm>
          <a:prstGeom prst="rect">
            <a:avLst/>
          </a:prstGeom>
          <a:noFill/>
        </p:spPr>
        <p:txBody>
          <a:bodyPr wrap="square" rtlCol="0">
            <a:spAutoFit/>
          </a:bodyPr>
          <a:lstStyle/>
          <a:p>
            <a:r>
              <a:rPr lang="en-US" dirty="0"/>
              <a:t>I</a:t>
            </a:r>
          </a:p>
        </p:txBody>
      </p:sp>
      <p:sp>
        <p:nvSpPr>
          <p:cNvPr id="6" name="Title 5">
            <a:extLst>
              <a:ext uri="{FF2B5EF4-FFF2-40B4-BE49-F238E27FC236}">
                <a16:creationId xmlns:a16="http://schemas.microsoft.com/office/drawing/2014/main" id="{F933301F-2303-E841-8AC0-4A16D13DC915}"/>
              </a:ext>
            </a:extLst>
          </p:cNvPr>
          <p:cNvSpPr>
            <a:spLocks noGrp="1"/>
          </p:cNvSpPr>
          <p:nvPr>
            <p:ph type="title"/>
          </p:nvPr>
        </p:nvSpPr>
        <p:spPr/>
        <p:txBody>
          <a:bodyPr/>
          <a:lstStyle/>
          <a:p>
            <a:r>
              <a:rPr lang="en-US" dirty="0"/>
              <a:t>Questions?</a:t>
            </a:r>
          </a:p>
        </p:txBody>
      </p:sp>
      <p:pic>
        <p:nvPicPr>
          <p:cNvPr id="8" name="Picture 7">
            <a:extLst>
              <a:ext uri="{FF2B5EF4-FFF2-40B4-BE49-F238E27FC236}">
                <a16:creationId xmlns:a16="http://schemas.microsoft.com/office/drawing/2014/main" id="{50EB4AB5-DE06-A344-BCFE-AC6B66963EA6}"/>
              </a:ext>
            </a:extLst>
          </p:cNvPr>
          <p:cNvPicPr>
            <a:picLocks noChangeAspect="1"/>
          </p:cNvPicPr>
          <p:nvPr/>
        </p:nvPicPr>
        <p:blipFill>
          <a:blip r:embed="rId2"/>
          <a:stretch>
            <a:fillRect/>
          </a:stretch>
        </p:blipFill>
        <p:spPr>
          <a:xfrm>
            <a:off x="3530279" y="2116799"/>
            <a:ext cx="5185143" cy="3969875"/>
          </a:xfrm>
          <a:prstGeom prst="rect">
            <a:avLst/>
          </a:prstGeom>
        </p:spPr>
      </p:pic>
      <p:pic>
        <p:nvPicPr>
          <p:cNvPr id="7" name="Picture 6">
            <a:extLst>
              <a:ext uri="{FF2B5EF4-FFF2-40B4-BE49-F238E27FC236}">
                <a16:creationId xmlns:a16="http://schemas.microsoft.com/office/drawing/2014/main" id="{9CDD87A2-36B9-5743-B0F2-EBC977592654}"/>
              </a:ext>
            </a:extLst>
          </p:cNvPr>
          <p:cNvPicPr>
            <a:picLocks noChangeAspect="1"/>
          </p:cNvPicPr>
          <p:nvPr/>
        </p:nvPicPr>
        <p:blipFill>
          <a:blip r:embed="rId3"/>
          <a:srcRect/>
          <a:stretch/>
        </p:blipFill>
        <p:spPr>
          <a:xfrm>
            <a:off x="6668382" y="4573998"/>
            <a:ext cx="4727328" cy="2065787"/>
          </a:xfrm>
          <a:prstGeom prst="rect">
            <a:avLst/>
          </a:prstGeom>
        </p:spPr>
      </p:pic>
    </p:spTree>
    <p:extLst>
      <p:ext uri="{BB962C8B-B14F-4D97-AF65-F5344CB8AC3E}">
        <p14:creationId xmlns:p14="http://schemas.microsoft.com/office/powerpoint/2010/main" val="2376135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96" y="108278"/>
            <a:ext cx="10321876" cy="978322"/>
          </a:xfrm>
        </p:spPr>
        <p:txBody>
          <a:bodyPr>
            <a:normAutofit/>
          </a:bodyPr>
          <a:lstStyle/>
          <a:p>
            <a:pPr algn="l"/>
            <a:r>
              <a:rPr lang="en-US" dirty="0">
                <a:solidFill>
                  <a:schemeClr val="tx1"/>
                </a:solidFill>
              </a:rPr>
              <a:t>Brannon Lloyd</a:t>
            </a:r>
          </a:p>
        </p:txBody>
      </p:sp>
      <p:cxnSp>
        <p:nvCxnSpPr>
          <p:cNvPr id="7" name="Straight Connector 6"/>
          <p:cNvCxnSpPr/>
          <p:nvPr/>
        </p:nvCxnSpPr>
        <p:spPr>
          <a:xfrm>
            <a:off x="0" y="1178561"/>
            <a:ext cx="12192000" cy="0"/>
          </a:xfrm>
          <a:prstGeom prst="line">
            <a:avLst/>
          </a:prstGeom>
          <a:ln>
            <a:solidFill>
              <a:srgbClr val="B89226"/>
            </a:solidFill>
          </a:ln>
        </p:spPr>
        <p:style>
          <a:lnRef idx="2">
            <a:schemeClr val="accent1"/>
          </a:lnRef>
          <a:fillRef idx="0">
            <a:schemeClr val="accent1"/>
          </a:fillRef>
          <a:effectRef idx="1">
            <a:schemeClr val="accent1"/>
          </a:effectRef>
          <a:fontRef idx="minor">
            <a:schemeClr val="tx1"/>
          </a:fontRef>
        </p:style>
      </p:cxnSp>
      <p:grpSp>
        <p:nvGrpSpPr>
          <p:cNvPr id="3" name="Group 2">
            <a:extLst>
              <a:ext uri="{FF2B5EF4-FFF2-40B4-BE49-F238E27FC236}">
                <a16:creationId xmlns:a16="http://schemas.microsoft.com/office/drawing/2014/main" id="{3964CE77-D760-A242-A0EF-15FEE8D59B2F}"/>
              </a:ext>
            </a:extLst>
          </p:cNvPr>
          <p:cNvGrpSpPr/>
          <p:nvPr/>
        </p:nvGrpSpPr>
        <p:grpSpPr>
          <a:xfrm>
            <a:off x="578996" y="1670227"/>
            <a:ext cx="10824252" cy="5035795"/>
            <a:chOff x="578996" y="1362485"/>
            <a:chExt cx="10824252" cy="5035795"/>
          </a:xfrm>
        </p:grpSpPr>
        <p:sp>
          <p:nvSpPr>
            <p:cNvPr id="4" name="TextBox 3">
              <a:extLst>
                <a:ext uri="{FF2B5EF4-FFF2-40B4-BE49-F238E27FC236}">
                  <a16:creationId xmlns:a16="http://schemas.microsoft.com/office/drawing/2014/main" id="{F2B5FEEF-2C10-074A-9F58-BB7C3F592D49}"/>
                </a:ext>
              </a:extLst>
            </p:cNvPr>
            <p:cNvSpPr txBox="1"/>
            <p:nvPr/>
          </p:nvSpPr>
          <p:spPr>
            <a:xfrm>
              <a:off x="578996" y="1362485"/>
              <a:ext cx="7578436" cy="1077218"/>
            </a:xfrm>
            <a:prstGeom prst="rect">
              <a:avLst/>
            </a:prstGeom>
            <a:noFill/>
          </p:spPr>
          <p:txBody>
            <a:bodyPr wrap="square" rtlCol="0">
              <a:spAutoFit/>
            </a:bodyPr>
            <a:lstStyle/>
            <a:p>
              <a:r>
                <a:rPr lang="en-US" sz="3200" dirty="0">
                  <a:solidFill>
                    <a:schemeClr val="accent2">
                      <a:lumMod val="75000"/>
                    </a:schemeClr>
                  </a:solidFill>
                </a:rPr>
                <a:t>Houston Metro Director for The Foundation for Financial Education</a:t>
              </a:r>
            </a:p>
          </p:txBody>
        </p:sp>
        <p:pic>
          <p:nvPicPr>
            <p:cNvPr id="6" name="Picture 5">
              <a:extLst>
                <a:ext uri="{FF2B5EF4-FFF2-40B4-BE49-F238E27FC236}">
                  <a16:creationId xmlns:a16="http://schemas.microsoft.com/office/drawing/2014/main" id="{1589425C-13EF-7944-8382-6803E9240367}"/>
                </a:ext>
              </a:extLst>
            </p:cNvPr>
            <p:cNvPicPr>
              <a:picLocks noChangeAspect="1"/>
            </p:cNvPicPr>
            <p:nvPr/>
          </p:nvPicPr>
          <p:blipFill>
            <a:blip r:embed="rId3"/>
            <a:stretch>
              <a:fillRect/>
            </a:stretch>
          </p:blipFill>
          <p:spPr>
            <a:xfrm>
              <a:off x="1011382" y="2847153"/>
              <a:ext cx="3551126" cy="3551126"/>
            </a:xfrm>
            <a:prstGeom prst="rect">
              <a:avLst/>
            </a:prstGeom>
          </p:spPr>
        </p:pic>
        <p:pic>
          <p:nvPicPr>
            <p:cNvPr id="19" name="Picture 18">
              <a:extLst>
                <a:ext uri="{FF2B5EF4-FFF2-40B4-BE49-F238E27FC236}">
                  <a16:creationId xmlns:a16="http://schemas.microsoft.com/office/drawing/2014/main" id="{9225CDA8-A531-5249-B9C1-FDACE6130197}"/>
                </a:ext>
              </a:extLst>
            </p:cNvPr>
            <p:cNvPicPr>
              <a:picLocks noChangeAspect="1"/>
            </p:cNvPicPr>
            <p:nvPr/>
          </p:nvPicPr>
          <p:blipFill>
            <a:blip r:embed="rId4"/>
            <a:stretch>
              <a:fillRect/>
            </a:stretch>
          </p:blipFill>
          <p:spPr>
            <a:xfrm>
              <a:off x="4800600" y="2847154"/>
              <a:ext cx="3076562" cy="3551126"/>
            </a:xfrm>
            <a:prstGeom prst="rect">
              <a:avLst/>
            </a:prstGeom>
          </p:spPr>
        </p:pic>
        <p:pic>
          <p:nvPicPr>
            <p:cNvPr id="22" name="Picture 21">
              <a:extLst>
                <a:ext uri="{FF2B5EF4-FFF2-40B4-BE49-F238E27FC236}">
                  <a16:creationId xmlns:a16="http://schemas.microsoft.com/office/drawing/2014/main" id="{07BDBFA2-60C0-144C-B8DB-4B3265722E68}"/>
                </a:ext>
              </a:extLst>
            </p:cNvPr>
            <p:cNvPicPr>
              <a:picLocks noChangeAspect="1"/>
            </p:cNvPicPr>
            <p:nvPr/>
          </p:nvPicPr>
          <p:blipFill>
            <a:blip r:embed="rId5"/>
            <a:stretch>
              <a:fillRect/>
            </a:stretch>
          </p:blipFill>
          <p:spPr>
            <a:xfrm>
              <a:off x="8395113" y="2847153"/>
              <a:ext cx="3008135" cy="3551126"/>
            </a:xfrm>
            <a:prstGeom prst="rect">
              <a:avLst/>
            </a:prstGeom>
          </p:spPr>
        </p:pic>
      </p:grpSp>
    </p:spTree>
    <p:extLst>
      <p:ext uri="{BB962C8B-B14F-4D97-AF65-F5344CB8AC3E}">
        <p14:creationId xmlns:p14="http://schemas.microsoft.com/office/powerpoint/2010/main" val="573660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The Application Process</a:t>
            </a:r>
          </a:p>
        </p:txBody>
      </p:sp>
      <p:sp>
        <p:nvSpPr>
          <p:cNvPr id="9" name="TextBox 8"/>
          <p:cNvSpPr txBox="1"/>
          <p:nvPr/>
        </p:nvSpPr>
        <p:spPr>
          <a:xfrm>
            <a:off x="1227909" y="4101737"/>
            <a:ext cx="9522822" cy="369332"/>
          </a:xfrm>
          <a:prstGeom prst="rect">
            <a:avLst/>
          </a:prstGeom>
          <a:noFill/>
        </p:spPr>
        <p:txBody>
          <a:bodyPr wrap="square" rtlCol="0">
            <a:spAutoFit/>
          </a:bodyPr>
          <a:lstStyle/>
          <a:p>
            <a:r>
              <a:rPr lang="en-US" dirty="0"/>
              <a:t>I</a:t>
            </a:r>
          </a:p>
        </p:txBody>
      </p:sp>
      <p:pic>
        <p:nvPicPr>
          <p:cNvPr id="12" name="Picture 11"/>
          <p:cNvPicPr>
            <a:picLocks noChangeAspect="1"/>
          </p:cNvPicPr>
          <p:nvPr/>
        </p:nvPicPr>
        <p:blipFill>
          <a:blip r:embed="rId2"/>
          <a:stretch>
            <a:fillRect/>
          </a:stretch>
        </p:blipFill>
        <p:spPr>
          <a:xfrm>
            <a:off x="1678313" y="1845203"/>
            <a:ext cx="8622013" cy="5012797"/>
          </a:xfrm>
          <a:prstGeom prst="rect">
            <a:avLst/>
          </a:prstGeom>
        </p:spPr>
      </p:pic>
      <p:sp>
        <p:nvSpPr>
          <p:cNvPr id="3" name="TextBox 2"/>
          <p:cNvSpPr txBox="1"/>
          <p:nvPr/>
        </p:nvSpPr>
        <p:spPr>
          <a:xfrm>
            <a:off x="2137953" y="2096308"/>
            <a:ext cx="7916092" cy="1200329"/>
          </a:xfrm>
          <a:prstGeom prst="rect">
            <a:avLst/>
          </a:prstGeom>
          <a:noFill/>
        </p:spPr>
        <p:txBody>
          <a:bodyPr wrap="square" rtlCol="0">
            <a:spAutoFit/>
          </a:bodyPr>
          <a:lstStyle/>
          <a:p>
            <a:pPr algn="ctr"/>
            <a:r>
              <a:rPr lang="en-US" sz="3600" dirty="0">
                <a:ln w="0"/>
                <a:solidFill>
                  <a:schemeClr val="accent1"/>
                </a:solidFill>
                <a:effectLst>
                  <a:outerShdw blurRad="38100" dist="25400" dir="5400000" algn="ctr" rotWithShape="0">
                    <a:srgbClr val="6E747A">
                      <a:alpha val="43000"/>
                    </a:srgbClr>
                  </a:outerShdw>
                </a:effectLst>
              </a:rPr>
              <a:t>How We Think the Application</a:t>
            </a:r>
          </a:p>
          <a:p>
            <a:pPr algn="ctr"/>
            <a:r>
              <a:rPr lang="en-US" sz="3600" dirty="0">
                <a:ln w="0"/>
                <a:solidFill>
                  <a:schemeClr val="accent1"/>
                </a:solidFill>
                <a:effectLst>
                  <a:outerShdw blurRad="38100" dist="25400" dir="5400000" algn="ctr" rotWithShape="0">
                    <a:srgbClr val="6E747A">
                      <a:alpha val="43000"/>
                    </a:srgbClr>
                  </a:outerShdw>
                </a:effectLst>
              </a:rPr>
              <a:t>Process Works  </a:t>
            </a:r>
          </a:p>
        </p:txBody>
      </p:sp>
    </p:spTree>
    <p:extLst>
      <p:ext uri="{BB962C8B-B14F-4D97-AF65-F5344CB8AC3E}">
        <p14:creationId xmlns:p14="http://schemas.microsoft.com/office/powerpoint/2010/main" val="330698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The Application Process</a:t>
            </a:r>
          </a:p>
        </p:txBody>
      </p:sp>
      <p:pic>
        <p:nvPicPr>
          <p:cNvPr id="6" name="Content Placeholder 5"/>
          <p:cNvPicPr>
            <a:picLocks noGrp="1" noChangeAspect="1"/>
          </p:cNvPicPr>
          <p:nvPr>
            <p:ph idx="1"/>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280161" y="1036975"/>
            <a:ext cx="9155222" cy="5322803"/>
          </a:xfrm>
          <a:prstGeom prst="rect">
            <a:avLst/>
          </a:prstGeom>
        </p:spPr>
      </p:pic>
      <p:sp>
        <p:nvSpPr>
          <p:cNvPr id="7" name="TextBox 6"/>
          <p:cNvSpPr txBox="1"/>
          <p:nvPr/>
        </p:nvSpPr>
        <p:spPr>
          <a:xfrm>
            <a:off x="1514372" y="2007425"/>
            <a:ext cx="8686800" cy="646331"/>
          </a:xfrm>
          <a:prstGeom prst="rect">
            <a:avLst/>
          </a:prstGeom>
          <a:noFill/>
        </p:spPr>
        <p:txBody>
          <a:bodyPr wrap="square" rtlCol="0">
            <a:spAutoFit/>
          </a:bodyPr>
          <a:lstStyle/>
          <a:p>
            <a:pPr algn="ctr"/>
            <a:r>
              <a:rPr lang="en-US" sz="3600" dirty="0">
                <a:ln w="0"/>
                <a:solidFill>
                  <a:schemeClr val="accent1"/>
                </a:solidFill>
                <a:effectLst>
                  <a:outerShdw blurRad="38100" dist="25400" dir="5400000" algn="ctr" rotWithShape="0">
                    <a:srgbClr val="6E747A">
                      <a:alpha val="43000"/>
                    </a:srgbClr>
                  </a:outerShdw>
                </a:effectLst>
              </a:rPr>
              <a:t>How It Really Works </a:t>
            </a:r>
          </a:p>
        </p:txBody>
      </p:sp>
      <p:sp>
        <p:nvSpPr>
          <p:cNvPr id="8" name="TextBox 7"/>
          <p:cNvSpPr txBox="1"/>
          <p:nvPr/>
        </p:nvSpPr>
        <p:spPr>
          <a:xfrm>
            <a:off x="544286" y="4963886"/>
            <a:ext cx="11103428" cy="646331"/>
          </a:xfrm>
          <a:prstGeom prst="rect">
            <a:avLst/>
          </a:prstGeom>
          <a:noFill/>
        </p:spPr>
        <p:txBody>
          <a:bodyPr wrap="square" rtlCol="0">
            <a:spAutoFit/>
          </a:bodyPr>
          <a:lstStyle/>
          <a:p>
            <a:pPr algn="ctr"/>
            <a:r>
              <a:rPr lang="en-US" sz="3600" dirty="0">
                <a:ln w="0"/>
                <a:solidFill>
                  <a:schemeClr val="accent1"/>
                </a:solidFill>
                <a:effectLst>
                  <a:outerShdw blurRad="38100" dist="25400" dir="5400000" algn="ctr" rotWithShape="0">
                    <a:srgbClr val="6E747A">
                      <a:alpha val="43000"/>
                    </a:srgbClr>
                  </a:outerShdw>
                </a:effectLst>
              </a:rPr>
              <a:t>So how does understanding this process benefit you?</a:t>
            </a:r>
            <a:endParaRPr lang="en-US" sz="3600" dirty="0"/>
          </a:p>
        </p:txBody>
      </p:sp>
    </p:spTree>
    <p:extLst>
      <p:ext uri="{BB962C8B-B14F-4D97-AF65-F5344CB8AC3E}">
        <p14:creationId xmlns:p14="http://schemas.microsoft.com/office/powerpoint/2010/main" val="282721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ationally Speaking: Essays on emergence, part III">
            <a:extLst>
              <a:ext uri="{FF2B5EF4-FFF2-40B4-BE49-F238E27FC236}">
                <a16:creationId xmlns:a16="http://schemas.microsoft.com/office/drawing/2014/main" id="{4A800256-3FBC-1D45-BE49-A0274797443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680649" y="3575430"/>
            <a:ext cx="2984102" cy="2727193"/>
          </a:xfrm>
          <a:prstGeom prst="rect">
            <a:avLst/>
          </a:prstGeom>
        </p:spPr>
      </p:pic>
      <p:sp>
        <p:nvSpPr>
          <p:cNvPr id="2" name="Title 1"/>
          <p:cNvSpPr>
            <a:spLocks noGrp="1"/>
          </p:cNvSpPr>
          <p:nvPr>
            <p:ph type="title"/>
          </p:nvPr>
        </p:nvSpPr>
        <p:spPr/>
        <p:txBody>
          <a:bodyPr/>
          <a:lstStyle/>
          <a:p>
            <a:r>
              <a:rPr lang="en-US" sz="4400" dirty="0"/>
              <a:t>4 Things You Need to Know</a:t>
            </a:r>
          </a:p>
        </p:txBody>
      </p:sp>
      <p:sp>
        <p:nvSpPr>
          <p:cNvPr id="5" name="TextBox 4"/>
          <p:cNvSpPr txBox="1"/>
          <p:nvPr/>
        </p:nvSpPr>
        <p:spPr>
          <a:xfrm>
            <a:off x="11782242" y="6491445"/>
            <a:ext cx="410818" cy="338554"/>
          </a:xfrm>
          <a:prstGeom prst="rect">
            <a:avLst/>
          </a:prstGeom>
          <a:noFill/>
        </p:spPr>
        <p:txBody>
          <a:bodyPr wrap="square" rtlCol="0">
            <a:spAutoFit/>
          </a:bodyPr>
          <a:lstStyle/>
          <a:p>
            <a:pPr algn="ctr"/>
            <a:r>
              <a:rPr lang="en-US" sz="1600" dirty="0">
                <a:solidFill>
                  <a:schemeClr val="bg1">
                    <a:lumMod val="85000"/>
                    <a:lumOff val="15000"/>
                  </a:schemeClr>
                </a:solidFill>
                <a:latin typeface="+mj-lt"/>
              </a:rPr>
              <a:t>1</a:t>
            </a:r>
          </a:p>
        </p:txBody>
      </p:sp>
      <p:sp>
        <p:nvSpPr>
          <p:cNvPr id="9" name="TextBox 8"/>
          <p:cNvSpPr txBox="1"/>
          <p:nvPr/>
        </p:nvSpPr>
        <p:spPr>
          <a:xfrm>
            <a:off x="1227909" y="4101737"/>
            <a:ext cx="9522822" cy="369332"/>
          </a:xfrm>
          <a:prstGeom prst="rect">
            <a:avLst/>
          </a:prstGeom>
          <a:noFill/>
        </p:spPr>
        <p:txBody>
          <a:bodyPr wrap="square" rtlCol="0">
            <a:spAutoFit/>
          </a:bodyPr>
          <a:lstStyle/>
          <a:p>
            <a:r>
              <a:rPr lang="en-US" dirty="0"/>
              <a:t>I</a:t>
            </a:r>
          </a:p>
        </p:txBody>
      </p:sp>
      <p:sp>
        <p:nvSpPr>
          <p:cNvPr id="4" name="TextBox 3">
            <a:extLst>
              <a:ext uri="{FF2B5EF4-FFF2-40B4-BE49-F238E27FC236}">
                <a16:creationId xmlns:a16="http://schemas.microsoft.com/office/drawing/2014/main" id="{A48EFCE5-57CA-1F49-989D-D4866581712B}"/>
              </a:ext>
            </a:extLst>
          </p:cNvPr>
          <p:cNvSpPr txBox="1"/>
          <p:nvPr/>
        </p:nvSpPr>
        <p:spPr>
          <a:xfrm>
            <a:off x="2019300" y="2929099"/>
            <a:ext cx="7124700" cy="646331"/>
          </a:xfrm>
          <a:prstGeom prst="rect">
            <a:avLst/>
          </a:prstGeom>
          <a:noFill/>
        </p:spPr>
        <p:txBody>
          <a:bodyPr wrap="square" rtlCol="0">
            <a:spAutoFit/>
          </a:bodyPr>
          <a:lstStyle/>
          <a:p>
            <a:r>
              <a:rPr lang="en-US" sz="3600" dirty="0">
                <a:solidFill>
                  <a:schemeClr val="accent1"/>
                </a:solidFill>
              </a:rPr>
              <a:t>EFC - Expected Family Contribution</a:t>
            </a:r>
          </a:p>
        </p:txBody>
      </p:sp>
      <p:sp>
        <p:nvSpPr>
          <p:cNvPr id="8" name="TextBox 7">
            <a:extLst>
              <a:ext uri="{FF2B5EF4-FFF2-40B4-BE49-F238E27FC236}">
                <a16:creationId xmlns:a16="http://schemas.microsoft.com/office/drawing/2014/main" id="{F0F6402C-031A-7141-95FC-544E320DC8F7}"/>
              </a:ext>
            </a:extLst>
          </p:cNvPr>
          <p:cNvSpPr txBox="1"/>
          <p:nvPr/>
        </p:nvSpPr>
        <p:spPr>
          <a:xfrm>
            <a:off x="2019300" y="3778571"/>
            <a:ext cx="7124700" cy="646331"/>
          </a:xfrm>
          <a:prstGeom prst="rect">
            <a:avLst/>
          </a:prstGeom>
          <a:noFill/>
        </p:spPr>
        <p:txBody>
          <a:bodyPr wrap="square" rtlCol="0">
            <a:spAutoFit/>
          </a:bodyPr>
          <a:lstStyle/>
          <a:p>
            <a:r>
              <a:rPr lang="en-US" sz="3600" dirty="0">
                <a:solidFill>
                  <a:schemeClr val="accent1"/>
                </a:solidFill>
              </a:rPr>
              <a:t>COA – Cost of Attendance</a:t>
            </a:r>
          </a:p>
        </p:txBody>
      </p:sp>
      <p:sp>
        <p:nvSpPr>
          <p:cNvPr id="10" name="TextBox 9">
            <a:extLst>
              <a:ext uri="{FF2B5EF4-FFF2-40B4-BE49-F238E27FC236}">
                <a16:creationId xmlns:a16="http://schemas.microsoft.com/office/drawing/2014/main" id="{143C0BC9-0D98-194E-9831-4C0256CE9653}"/>
              </a:ext>
            </a:extLst>
          </p:cNvPr>
          <p:cNvSpPr txBox="1"/>
          <p:nvPr/>
        </p:nvSpPr>
        <p:spPr>
          <a:xfrm>
            <a:off x="2019300" y="4674210"/>
            <a:ext cx="7124700" cy="646331"/>
          </a:xfrm>
          <a:prstGeom prst="rect">
            <a:avLst/>
          </a:prstGeom>
          <a:noFill/>
        </p:spPr>
        <p:txBody>
          <a:bodyPr wrap="square" rtlCol="0">
            <a:spAutoFit/>
          </a:bodyPr>
          <a:lstStyle/>
          <a:p>
            <a:r>
              <a:rPr lang="en-US" sz="3600" dirty="0">
                <a:solidFill>
                  <a:schemeClr val="accent1"/>
                </a:solidFill>
              </a:rPr>
              <a:t>Need – Aid Eligibility</a:t>
            </a:r>
          </a:p>
        </p:txBody>
      </p:sp>
      <p:sp>
        <p:nvSpPr>
          <p:cNvPr id="11" name="TextBox 10">
            <a:extLst>
              <a:ext uri="{FF2B5EF4-FFF2-40B4-BE49-F238E27FC236}">
                <a16:creationId xmlns:a16="http://schemas.microsoft.com/office/drawing/2014/main" id="{9500E6C8-3613-3749-A6AE-9E18667D475A}"/>
              </a:ext>
            </a:extLst>
          </p:cNvPr>
          <p:cNvSpPr txBox="1"/>
          <p:nvPr/>
        </p:nvSpPr>
        <p:spPr>
          <a:xfrm>
            <a:off x="2019300" y="2083120"/>
            <a:ext cx="7124700" cy="646331"/>
          </a:xfrm>
          <a:prstGeom prst="rect">
            <a:avLst/>
          </a:prstGeom>
          <a:noFill/>
        </p:spPr>
        <p:txBody>
          <a:bodyPr wrap="square" rtlCol="0">
            <a:spAutoFit/>
          </a:bodyPr>
          <a:lstStyle/>
          <a:p>
            <a:r>
              <a:rPr lang="en-US" sz="3600" dirty="0">
                <a:solidFill>
                  <a:schemeClr val="accent1"/>
                </a:solidFill>
              </a:rPr>
              <a:t>Base Year – Tax Return Assessed</a:t>
            </a:r>
          </a:p>
        </p:txBody>
      </p:sp>
    </p:spTree>
    <p:extLst>
      <p:ext uri="{BB962C8B-B14F-4D97-AF65-F5344CB8AC3E}">
        <p14:creationId xmlns:p14="http://schemas.microsoft.com/office/powerpoint/2010/main" val="305268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The Financial Aid Formula</a:t>
            </a:r>
          </a:p>
        </p:txBody>
      </p:sp>
      <p:sp>
        <p:nvSpPr>
          <p:cNvPr id="5" name="TextBox 4"/>
          <p:cNvSpPr txBox="1"/>
          <p:nvPr/>
        </p:nvSpPr>
        <p:spPr>
          <a:xfrm>
            <a:off x="11782242" y="6491445"/>
            <a:ext cx="410818" cy="338554"/>
          </a:xfrm>
          <a:prstGeom prst="rect">
            <a:avLst/>
          </a:prstGeom>
          <a:noFill/>
        </p:spPr>
        <p:txBody>
          <a:bodyPr wrap="square" rtlCol="0">
            <a:spAutoFit/>
          </a:bodyPr>
          <a:lstStyle/>
          <a:p>
            <a:pPr algn="ctr"/>
            <a:r>
              <a:rPr lang="en-US" sz="1600" dirty="0">
                <a:solidFill>
                  <a:schemeClr val="bg1">
                    <a:lumMod val="85000"/>
                    <a:lumOff val="15000"/>
                  </a:schemeClr>
                </a:solidFill>
                <a:latin typeface="+mj-lt"/>
              </a:rPr>
              <a:t>1</a:t>
            </a:r>
          </a:p>
        </p:txBody>
      </p:sp>
      <p:sp>
        <p:nvSpPr>
          <p:cNvPr id="9" name="TextBox 8"/>
          <p:cNvSpPr txBox="1"/>
          <p:nvPr/>
        </p:nvSpPr>
        <p:spPr>
          <a:xfrm>
            <a:off x="2278743" y="4457392"/>
            <a:ext cx="9522822" cy="369332"/>
          </a:xfrm>
          <a:prstGeom prst="rect">
            <a:avLst/>
          </a:prstGeom>
          <a:noFill/>
        </p:spPr>
        <p:txBody>
          <a:bodyPr wrap="square" rtlCol="0">
            <a:spAutoFit/>
          </a:bodyPr>
          <a:lstStyle/>
          <a:p>
            <a:r>
              <a:rPr lang="en-US" dirty="0"/>
              <a:t>I</a:t>
            </a:r>
          </a:p>
        </p:txBody>
      </p:sp>
      <p:sp>
        <p:nvSpPr>
          <p:cNvPr id="4" name="TextBox 3">
            <a:extLst>
              <a:ext uri="{FF2B5EF4-FFF2-40B4-BE49-F238E27FC236}">
                <a16:creationId xmlns:a16="http://schemas.microsoft.com/office/drawing/2014/main" id="{1DAF3219-E810-294B-94D9-E913A13A32AE}"/>
              </a:ext>
            </a:extLst>
          </p:cNvPr>
          <p:cNvSpPr txBox="1"/>
          <p:nvPr/>
        </p:nvSpPr>
        <p:spPr>
          <a:xfrm>
            <a:off x="598579" y="2109932"/>
            <a:ext cx="10994842" cy="646331"/>
          </a:xfrm>
          <a:prstGeom prst="rect">
            <a:avLst/>
          </a:prstGeom>
          <a:noFill/>
        </p:spPr>
        <p:txBody>
          <a:bodyPr wrap="square" rtlCol="0">
            <a:spAutoFit/>
          </a:bodyPr>
          <a:lstStyle/>
          <a:p>
            <a:pPr algn="ctr"/>
            <a:r>
              <a:rPr lang="en-US" sz="3600" dirty="0">
                <a:solidFill>
                  <a:schemeClr val="accent1"/>
                </a:solidFill>
              </a:rPr>
              <a:t>Cost of Attendance - Expected Family Contribution = Need</a:t>
            </a:r>
          </a:p>
        </p:txBody>
      </p:sp>
      <p:sp>
        <p:nvSpPr>
          <p:cNvPr id="6" name="TextBox 5">
            <a:extLst>
              <a:ext uri="{FF2B5EF4-FFF2-40B4-BE49-F238E27FC236}">
                <a16:creationId xmlns:a16="http://schemas.microsoft.com/office/drawing/2014/main" id="{B805B724-7DF7-CA42-B8CC-76E251C18B4B}"/>
              </a:ext>
            </a:extLst>
          </p:cNvPr>
          <p:cNvSpPr txBox="1"/>
          <p:nvPr/>
        </p:nvSpPr>
        <p:spPr>
          <a:xfrm>
            <a:off x="9112930" y="4261002"/>
            <a:ext cx="2480491" cy="584775"/>
          </a:xfrm>
          <a:prstGeom prst="rect">
            <a:avLst/>
          </a:prstGeom>
          <a:noFill/>
        </p:spPr>
        <p:txBody>
          <a:bodyPr wrap="square" rtlCol="0">
            <a:spAutoFit/>
          </a:bodyPr>
          <a:lstStyle/>
          <a:p>
            <a:r>
              <a:rPr lang="en-US" sz="3200" dirty="0">
                <a:solidFill>
                  <a:schemeClr val="accent1"/>
                </a:solidFill>
              </a:rPr>
              <a:t>$20,000.00</a:t>
            </a:r>
          </a:p>
        </p:txBody>
      </p:sp>
      <p:sp>
        <p:nvSpPr>
          <p:cNvPr id="10" name="TextBox 9">
            <a:extLst>
              <a:ext uri="{FF2B5EF4-FFF2-40B4-BE49-F238E27FC236}">
                <a16:creationId xmlns:a16="http://schemas.microsoft.com/office/drawing/2014/main" id="{F10C5B1A-72DE-154D-98A8-B0D07ED75586}"/>
              </a:ext>
            </a:extLst>
          </p:cNvPr>
          <p:cNvSpPr txBox="1"/>
          <p:nvPr/>
        </p:nvSpPr>
        <p:spPr>
          <a:xfrm>
            <a:off x="4855754" y="3176286"/>
            <a:ext cx="2480491" cy="584775"/>
          </a:xfrm>
          <a:prstGeom prst="rect">
            <a:avLst/>
          </a:prstGeom>
          <a:noFill/>
        </p:spPr>
        <p:txBody>
          <a:bodyPr wrap="square" rtlCol="0">
            <a:spAutoFit/>
          </a:bodyPr>
          <a:lstStyle/>
          <a:p>
            <a:r>
              <a:rPr lang="en-US" sz="3200" dirty="0">
                <a:solidFill>
                  <a:schemeClr val="accent1"/>
                </a:solidFill>
              </a:rPr>
              <a:t>$20,000.00</a:t>
            </a:r>
          </a:p>
        </p:txBody>
      </p:sp>
      <p:sp>
        <p:nvSpPr>
          <p:cNvPr id="11" name="TextBox 10">
            <a:extLst>
              <a:ext uri="{FF2B5EF4-FFF2-40B4-BE49-F238E27FC236}">
                <a16:creationId xmlns:a16="http://schemas.microsoft.com/office/drawing/2014/main" id="{D2A633A9-83AA-AF4F-9E11-2CBC089E0F97}"/>
              </a:ext>
            </a:extLst>
          </p:cNvPr>
          <p:cNvSpPr txBox="1"/>
          <p:nvPr/>
        </p:nvSpPr>
        <p:spPr>
          <a:xfrm>
            <a:off x="3920490" y="3239498"/>
            <a:ext cx="308791" cy="584775"/>
          </a:xfrm>
          <a:prstGeom prst="rect">
            <a:avLst/>
          </a:prstGeom>
          <a:noFill/>
        </p:spPr>
        <p:txBody>
          <a:bodyPr wrap="square" rtlCol="0">
            <a:spAutoFit/>
          </a:bodyPr>
          <a:lstStyle/>
          <a:p>
            <a:r>
              <a:rPr lang="en-US" sz="3200" dirty="0">
                <a:solidFill>
                  <a:schemeClr val="accent1"/>
                </a:solidFill>
              </a:rPr>
              <a:t>-</a:t>
            </a:r>
          </a:p>
        </p:txBody>
      </p:sp>
      <p:sp>
        <p:nvSpPr>
          <p:cNvPr id="13" name="TextBox 12">
            <a:extLst>
              <a:ext uri="{FF2B5EF4-FFF2-40B4-BE49-F238E27FC236}">
                <a16:creationId xmlns:a16="http://schemas.microsoft.com/office/drawing/2014/main" id="{09C08CA8-6ED9-1A42-B1E1-B7C648D7FB11}"/>
              </a:ext>
            </a:extLst>
          </p:cNvPr>
          <p:cNvSpPr txBox="1"/>
          <p:nvPr/>
        </p:nvSpPr>
        <p:spPr>
          <a:xfrm>
            <a:off x="7040154" y="3175767"/>
            <a:ext cx="2480491" cy="584775"/>
          </a:xfrm>
          <a:prstGeom prst="rect">
            <a:avLst/>
          </a:prstGeom>
          <a:noFill/>
        </p:spPr>
        <p:txBody>
          <a:bodyPr wrap="square" rtlCol="0">
            <a:spAutoFit/>
          </a:bodyPr>
          <a:lstStyle/>
          <a:p>
            <a:pPr algn="ctr"/>
            <a:r>
              <a:rPr lang="en-US" sz="3200" dirty="0">
                <a:solidFill>
                  <a:schemeClr val="accent1"/>
                </a:solidFill>
              </a:rPr>
              <a:t>=</a:t>
            </a:r>
          </a:p>
        </p:txBody>
      </p:sp>
      <p:sp>
        <p:nvSpPr>
          <p:cNvPr id="14" name="TextBox 13">
            <a:extLst>
              <a:ext uri="{FF2B5EF4-FFF2-40B4-BE49-F238E27FC236}">
                <a16:creationId xmlns:a16="http://schemas.microsoft.com/office/drawing/2014/main" id="{CE64CEA6-7484-F249-BD45-3DAA31A5C624}"/>
              </a:ext>
            </a:extLst>
          </p:cNvPr>
          <p:cNvSpPr txBox="1"/>
          <p:nvPr/>
        </p:nvSpPr>
        <p:spPr>
          <a:xfrm>
            <a:off x="9112930" y="3164143"/>
            <a:ext cx="2480491" cy="584775"/>
          </a:xfrm>
          <a:prstGeom prst="rect">
            <a:avLst/>
          </a:prstGeom>
          <a:noFill/>
        </p:spPr>
        <p:txBody>
          <a:bodyPr wrap="square" rtlCol="0">
            <a:spAutoFit/>
          </a:bodyPr>
          <a:lstStyle/>
          <a:p>
            <a:r>
              <a:rPr lang="en-US" sz="3200" dirty="0">
                <a:solidFill>
                  <a:schemeClr val="accent1"/>
                </a:solidFill>
              </a:rPr>
              <a:t>$0.00</a:t>
            </a:r>
          </a:p>
        </p:txBody>
      </p:sp>
      <p:sp>
        <p:nvSpPr>
          <p:cNvPr id="15" name="TextBox 14">
            <a:extLst>
              <a:ext uri="{FF2B5EF4-FFF2-40B4-BE49-F238E27FC236}">
                <a16:creationId xmlns:a16="http://schemas.microsoft.com/office/drawing/2014/main" id="{2E234FDE-5403-534B-BFB6-F343B3F4945A}"/>
              </a:ext>
            </a:extLst>
          </p:cNvPr>
          <p:cNvSpPr txBox="1"/>
          <p:nvPr/>
        </p:nvSpPr>
        <p:spPr>
          <a:xfrm>
            <a:off x="1624422" y="4357311"/>
            <a:ext cx="2480491" cy="584775"/>
          </a:xfrm>
          <a:prstGeom prst="rect">
            <a:avLst/>
          </a:prstGeom>
          <a:noFill/>
        </p:spPr>
        <p:txBody>
          <a:bodyPr wrap="square" rtlCol="0">
            <a:spAutoFit/>
          </a:bodyPr>
          <a:lstStyle/>
          <a:p>
            <a:r>
              <a:rPr lang="en-US" sz="3200" dirty="0">
                <a:solidFill>
                  <a:schemeClr val="accent1"/>
                </a:solidFill>
              </a:rPr>
              <a:t>$40,000.00</a:t>
            </a:r>
          </a:p>
        </p:txBody>
      </p:sp>
      <p:sp>
        <p:nvSpPr>
          <p:cNvPr id="16" name="TextBox 15">
            <a:extLst>
              <a:ext uri="{FF2B5EF4-FFF2-40B4-BE49-F238E27FC236}">
                <a16:creationId xmlns:a16="http://schemas.microsoft.com/office/drawing/2014/main" id="{E71E0B6A-D416-8148-9BBB-4CFE47F47B98}"/>
              </a:ext>
            </a:extLst>
          </p:cNvPr>
          <p:cNvSpPr txBox="1"/>
          <p:nvPr/>
        </p:nvSpPr>
        <p:spPr>
          <a:xfrm>
            <a:off x="3920490" y="4345208"/>
            <a:ext cx="308791" cy="584775"/>
          </a:xfrm>
          <a:prstGeom prst="rect">
            <a:avLst/>
          </a:prstGeom>
          <a:noFill/>
        </p:spPr>
        <p:txBody>
          <a:bodyPr wrap="square" rtlCol="0">
            <a:spAutoFit/>
          </a:bodyPr>
          <a:lstStyle/>
          <a:p>
            <a:r>
              <a:rPr lang="en-US" sz="3200" dirty="0">
                <a:solidFill>
                  <a:schemeClr val="accent1"/>
                </a:solidFill>
              </a:rPr>
              <a:t>-</a:t>
            </a:r>
          </a:p>
        </p:txBody>
      </p:sp>
      <p:sp>
        <p:nvSpPr>
          <p:cNvPr id="17" name="TextBox 16">
            <a:extLst>
              <a:ext uri="{FF2B5EF4-FFF2-40B4-BE49-F238E27FC236}">
                <a16:creationId xmlns:a16="http://schemas.microsoft.com/office/drawing/2014/main" id="{74FA7392-17B4-D049-98F3-59CFFF7B0D7C}"/>
              </a:ext>
            </a:extLst>
          </p:cNvPr>
          <p:cNvSpPr txBox="1"/>
          <p:nvPr/>
        </p:nvSpPr>
        <p:spPr>
          <a:xfrm>
            <a:off x="4902563" y="4330103"/>
            <a:ext cx="2480491" cy="584775"/>
          </a:xfrm>
          <a:prstGeom prst="rect">
            <a:avLst/>
          </a:prstGeom>
          <a:noFill/>
        </p:spPr>
        <p:txBody>
          <a:bodyPr wrap="square" rtlCol="0">
            <a:spAutoFit/>
          </a:bodyPr>
          <a:lstStyle/>
          <a:p>
            <a:r>
              <a:rPr lang="en-US" sz="3200" dirty="0">
                <a:solidFill>
                  <a:schemeClr val="accent1"/>
                </a:solidFill>
              </a:rPr>
              <a:t>$20,000.00</a:t>
            </a:r>
          </a:p>
        </p:txBody>
      </p:sp>
      <p:sp>
        <p:nvSpPr>
          <p:cNvPr id="18" name="TextBox 17">
            <a:extLst>
              <a:ext uri="{FF2B5EF4-FFF2-40B4-BE49-F238E27FC236}">
                <a16:creationId xmlns:a16="http://schemas.microsoft.com/office/drawing/2014/main" id="{E33E1538-93DB-1D47-A851-1DCDD48EEC75}"/>
              </a:ext>
            </a:extLst>
          </p:cNvPr>
          <p:cNvSpPr txBox="1"/>
          <p:nvPr/>
        </p:nvSpPr>
        <p:spPr>
          <a:xfrm>
            <a:off x="8087087" y="4330103"/>
            <a:ext cx="371113" cy="584775"/>
          </a:xfrm>
          <a:prstGeom prst="rect">
            <a:avLst/>
          </a:prstGeom>
          <a:noFill/>
        </p:spPr>
        <p:txBody>
          <a:bodyPr wrap="square" rtlCol="0">
            <a:spAutoFit/>
          </a:bodyPr>
          <a:lstStyle/>
          <a:p>
            <a:r>
              <a:rPr lang="en-US" sz="3200" dirty="0">
                <a:solidFill>
                  <a:schemeClr val="accent1"/>
                </a:solidFill>
              </a:rPr>
              <a:t>=</a:t>
            </a:r>
          </a:p>
        </p:txBody>
      </p:sp>
      <p:sp>
        <p:nvSpPr>
          <p:cNvPr id="19" name="TextBox 18">
            <a:extLst>
              <a:ext uri="{FF2B5EF4-FFF2-40B4-BE49-F238E27FC236}">
                <a16:creationId xmlns:a16="http://schemas.microsoft.com/office/drawing/2014/main" id="{21AABEDB-F2D1-9C4B-A1D3-7E96DB61C176}"/>
              </a:ext>
            </a:extLst>
          </p:cNvPr>
          <p:cNvSpPr txBox="1"/>
          <p:nvPr/>
        </p:nvSpPr>
        <p:spPr>
          <a:xfrm>
            <a:off x="1588045" y="3227395"/>
            <a:ext cx="2480491" cy="584775"/>
          </a:xfrm>
          <a:prstGeom prst="rect">
            <a:avLst/>
          </a:prstGeom>
          <a:noFill/>
        </p:spPr>
        <p:txBody>
          <a:bodyPr wrap="square" rtlCol="0">
            <a:spAutoFit/>
          </a:bodyPr>
          <a:lstStyle/>
          <a:p>
            <a:r>
              <a:rPr lang="en-US" sz="3200" dirty="0">
                <a:solidFill>
                  <a:schemeClr val="accent1"/>
                </a:solidFill>
              </a:rPr>
              <a:t>$20,000.00</a:t>
            </a:r>
          </a:p>
        </p:txBody>
      </p:sp>
      <p:sp>
        <p:nvSpPr>
          <p:cNvPr id="21" name="TextBox 20">
            <a:extLst>
              <a:ext uri="{FF2B5EF4-FFF2-40B4-BE49-F238E27FC236}">
                <a16:creationId xmlns:a16="http://schemas.microsoft.com/office/drawing/2014/main" id="{6520A1CB-458A-7C41-92FF-0E20DD703ABB}"/>
              </a:ext>
            </a:extLst>
          </p:cNvPr>
          <p:cNvSpPr txBox="1"/>
          <p:nvPr/>
        </p:nvSpPr>
        <p:spPr>
          <a:xfrm>
            <a:off x="1066097" y="5575205"/>
            <a:ext cx="10153422" cy="830997"/>
          </a:xfrm>
          <a:prstGeom prst="rect">
            <a:avLst/>
          </a:prstGeom>
          <a:noFill/>
        </p:spPr>
        <p:txBody>
          <a:bodyPr wrap="square" rtlCol="0">
            <a:spAutoFit/>
          </a:bodyPr>
          <a:lstStyle/>
          <a:p>
            <a:pPr algn="ctr"/>
            <a:r>
              <a:rPr lang="en-US" sz="4800" dirty="0">
                <a:solidFill>
                  <a:schemeClr val="accent1"/>
                </a:solidFill>
                <a:latin typeface="+mj-lt"/>
              </a:rPr>
              <a:t>Which School is Cheaper?</a:t>
            </a:r>
          </a:p>
        </p:txBody>
      </p:sp>
    </p:spTree>
    <p:extLst>
      <p:ext uri="{BB962C8B-B14F-4D97-AF65-F5344CB8AC3E}">
        <p14:creationId xmlns:p14="http://schemas.microsoft.com/office/powerpoint/2010/main" val="130566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dissolv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dissolv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dissolve">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dissolve">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P spid="11" grpId="0"/>
      <p:bldP spid="13" grpId="0"/>
      <p:bldP spid="14" grpId="0"/>
      <p:bldP spid="15" grpId="0"/>
      <p:bldP spid="16" grpId="0"/>
      <p:bldP spid="17" grpId="0"/>
      <p:bldP spid="18" grpId="0"/>
      <p:bldP spid="1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ationally Speaking: Essays on emergence, part III">
            <a:extLst>
              <a:ext uri="{FF2B5EF4-FFF2-40B4-BE49-F238E27FC236}">
                <a16:creationId xmlns:a16="http://schemas.microsoft.com/office/drawing/2014/main" id="{4A800256-3FBC-1D45-BE49-A0274797443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931340" y="2956934"/>
            <a:ext cx="2984102" cy="2727193"/>
          </a:xfrm>
          <a:prstGeom prst="rect">
            <a:avLst/>
          </a:prstGeom>
        </p:spPr>
      </p:pic>
      <p:sp>
        <p:nvSpPr>
          <p:cNvPr id="2" name="Title 1"/>
          <p:cNvSpPr>
            <a:spLocks noGrp="1"/>
          </p:cNvSpPr>
          <p:nvPr>
            <p:ph type="title"/>
          </p:nvPr>
        </p:nvSpPr>
        <p:spPr/>
        <p:txBody>
          <a:bodyPr/>
          <a:lstStyle/>
          <a:p>
            <a:r>
              <a:rPr lang="en-US" sz="4400" dirty="0"/>
              <a:t>3 Questions You Need Answered</a:t>
            </a:r>
          </a:p>
        </p:txBody>
      </p:sp>
      <p:sp>
        <p:nvSpPr>
          <p:cNvPr id="5" name="TextBox 4"/>
          <p:cNvSpPr txBox="1"/>
          <p:nvPr/>
        </p:nvSpPr>
        <p:spPr>
          <a:xfrm>
            <a:off x="11782242" y="6491445"/>
            <a:ext cx="410818" cy="338554"/>
          </a:xfrm>
          <a:prstGeom prst="rect">
            <a:avLst/>
          </a:prstGeom>
          <a:noFill/>
        </p:spPr>
        <p:txBody>
          <a:bodyPr wrap="square" rtlCol="0">
            <a:spAutoFit/>
          </a:bodyPr>
          <a:lstStyle/>
          <a:p>
            <a:pPr algn="ctr"/>
            <a:r>
              <a:rPr lang="en-US" sz="1600" dirty="0">
                <a:solidFill>
                  <a:schemeClr val="bg1">
                    <a:lumMod val="85000"/>
                    <a:lumOff val="15000"/>
                  </a:schemeClr>
                </a:solidFill>
                <a:latin typeface="+mj-lt"/>
              </a:rPr>
              <a:t>1</a:t>
            </a:r>
          </a:p>
        </p:txBody>
      </p:sp>
      <p:sp>
        <p:nvSpPr>
          <p:cNvPr id="9" name="TextBox 8"/>
          <p:cNvSpPr txBox="1"/>
          <p:nvPr/>
        </p:nvSpPr>
        <p:spPr>
          <a:xfrm>
            <a:off x="1227909" y="4101737"/>
            <a:ext cx="9522822" cy="369332"/>
          </a:xfrm>
          <a:prstGeom prst="rect">
            <a:avLst/>
          </a:prstGeom>
          <a:noFill/>
        </p:spPr>
        <p:txBody>
          <a:bodyPr wrap="square" rtlCol="0">
            <a:spAutoFit/>
          </a:bodyPr>
          <a:lstStyle/>
          <a:p>
            <a:r>
              <a:rPr lang="en-US" dirty="0"/>
              <a:t>I</a:t>
            </a:r>
          </a:p>
        </p:txBody>
      </p:sp>
      <p:sp>
        <p:nvSpPr>
          <p:cNvPr id="4" name="TextBox 3">
            <a:extLst>
              <a:ext uri="{FF2B5EF4-FFF2-40B4-BE49-F238E27FC236}">
                <a16:creationId xmlns:a16="http://schemas.microsoft.com/office/drawing/2014/main" id="{A48EFCE5-57CA-1F49-989D-D4866581712B}"/>
              </a:ext>
            </a:extLst>
          </p:cNvPr>
          <p:cNvSpPr txBox="1"/>
          <p:nvPr/>
        </p:nvSpPr>
        <p:spPr>
          <a:xfrm>
            <a:off x="1673440" y="3747794"/>
            <a:ext cx="7124700" cy="707886"/>
          </a:xfrm>
          <a:prstGeom prst="rect">
            <a:avLst/>
          </a:prstGeom>
          <a:noFill/>
        </p:spPr>
        <p:txBody>
          <a:bodyPr wrap="square" rtlCol="0">
            <a:spAutoFit/>
          </a:bodyPr>
          <a:lstStyle/>
          <a:p>
            <a:r>
              <a:rPr lang="en-US" sz="4000" dirty="0">
                <a:solidFill>
                  <a:schemeClr val="accent1"/>
                </a:solidFill>
              </a:rPr>
              <a:t>Percentage of Need Met?</a:t>
            </a:r>
          </a:p>
        </p:txBody>
      </p:sp>
      <p:sp>
        <p:nvSpPr>
          <p:cNvPr id="8" name="TextBox 7">
            <a:extLst>
              <a:ext uri="{FF2B5EF4-FFF2-40B4-BE49-F238E27FC236}">
                <a16:creationId xmlns:a16="http://schemas.microsoft.com/office/drawing/2014/main" id="{F0F6402C-031A-7141-95FC-544E320DC8F7}"/>
              </a:ext>
            </a:extLst>
          </p:cNvPr>
          <p:cNvSpPr txBox="1"/>
          <p:nvPr/>
        </p:nvSpPr>
        <p:spPr>
          <a:xfrm>
            <a:off x="1673440" y="5017492"/>
            <a:ext cx="7124700" cy="707886"/>
          </a:xfrm>
          <a:prstGeom prst="rect">
            <a:avLst/>
          </a:prstGeom>
          <a:noFill/>
        </p:spPr>
        <p:txBody>
          <a:bodyPr wrap="square" rtlCol="0">
            <a:spAutoFit/>
          </a:bodyPr>
          <a:lstStyle/>
          <a:p>
            <a:r>
              <a:rPr lang="en-US" sz="4000" dirty="0">
                <a:solidFill>
                  <a:schemeClr val="accent1"/>
                </a:solidFill>
              </a:rPr>
              <a:t>Percentage of Gift Aid vs. Loans?</a:t>
            </a:r>
          </a:p>
        </p:txBody>
      </p:sp>
      <p:sp>
        <p:nvSpPr>
          <p:cNvPr id="11" name="TextBox 10">
            <a:extLst>
              <a:ext uri="{FF2B5EF4-FFF2-40B4-BE49-F238E27FC236}">
                <a16:creationId xmlns:a16="http://schemas.microsoft.com/office/drawing/2014/main" id="{9500E6C8-3613-3749-A6AE-9E18667D475A}"/>
              </a:ext>
            </a:extLst>
          </p:cNvPr>
          <p:cNvSpPr txBox="1"/>
          <p:nvPr/>
        </p:nvSpPr>
        <p:spPr>
          <a:xfrm>
            <a:off x="1673440" y="2414844"/>
            <a:ext cx="7124700" cy="707886"/>
          </a:xfrm>
          <a:prstGeom prst="rect">
            <a:avLst/>
          </a:prstGeom>
          <a:noFill/>
        </p:spPr>
        <p:txBody>
          <a:bodyPr wrap="square" rtlCol="0">
            <a:spAutoFit/>
          </a:bodyPr>
          <a:lstStyle/>
          <a:p>
            <a:r>
              <a:rPr lang="en-US" sz="4000" dirty="0">
                <a:solidFill>
                  <a:schemeClr val="accent1"/>
                </a:solidFill>
              </a:rPr>
              <a:t>ATG – Average Time to Graduate?</a:t>
            </a:r>
          </a:p>
        </p:txBody>
      </p:sp>
    </p:spTree>
    <p:extLst>
      <p:ext uri="{BB962C8B-B14F-4D97-AF65-F5344CB8AC3E}">
        <p14:creationId xmlns:p14="http://schemas.microsoft.com/office/powerpoint/2010/main" val="352049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Which School is Cheaper?</a:t>
            </a:r>
          </a:p>
        </p:txBody>
      </p:sp>
      <p:sp>
        <p:nvSpPr>
          <p:cNvPr id="5" name="TextBox 4"/>
          <p:cNvSpPr txBox="1"/>
          <p:nvPr/>
        </p:nvSpPr>
        <p:spPr>
          <a:xfrm>
            <a:off x="11782242" y="6491445"/>
            <a:ext cx="410818" cy="338554"/>
          </a:xfrm>
          <a:prstGeom prst="rect">
            <a:avLst/>
          </a:prstGeom>
          <a:noFill/>
        </p:spPr>
        <p:txBody>
          <a:bodyPr wrap="square" rtlCol="0">
            <a:spAutoFit/>
          </a:bodyPr>
          <a:lstStyle/>
          <a:p>
            <a:pPr algn="ctr"/>
            <a:r>
              <a:rPr lang="en-US" sz="1600" dirty="0">
                <a:solidFill>
                  <a:schemeClr val="bg1">
                    <a:lumMod val="85000"/>
                    <a:lumOff val="15000"/>
                  </a:schemeClr>
                </a:solidFill>
                <a:latin typeface="+mj-lt"/>
              </a:rPr>
              <a:t>1</a:t>
            </a:r>
          </a:p>
        </p:txBody>
      </p:sp>
      <p:sp>
        <p:nvSpPr>
          <p:cNvPr id="9" name="TextBox 8"/>
          <p:cNvSpPr txBox="1"/>
          <p:nvPr/>
        </p:nvSpPr>
        <p:spPr>
          <a:xfrm>
            <a:off x="2278743" y="4457392"/>
            <a:ext cx="9522822" cy="369332"/>
          </a:xfrm>
          <a:prstGeom prst="rect">
            <a:avLst/>
          </a:prstGeom>
          <a:noFill/>
        </p:spPr>
        <p:txBody>
          <a:bodyPr wrap="square" rtlCol="0">
            <a:spAutoFit/>
          </a:bodyPr>
          <a:lstStyle/>
          <a:p>
            <a:r>
              <a:rPr lang="en-US" dirty="0"/>
              <a:t>I</a:t>
            </a:r>
          </a:p>
        </p:txBody>
      </p:sp>
      <p:sp>
        <p:nvSpPr>
          <p:cNvPr id="4" name="TextBox 3">
            <a:extLst>
              <a:ext uri="{FF2B5EF4-FFF2-40B4-BE49-F238E27FC236}">
                <a16:creationId xmlns:a16="http://schemas.microsoft.com/office/drawing/2014/main" id="{1DAF3219-E810-294B-94D9-E913A13A32AE}"/>
              </a:ext>
            </a:extLst>
          </p:cNvPr>
          <p:cNvSpPr txBox="1"/>
          <p:nvPr/>
        </p:nvSpPr>
        <p:spPr>
          <a:xfrm>
            <a:off x="598578" y="1718216"/>
            <a:ext cx="10994842" cy="646331"/>
          </a:xfrm>
          <a:prstGeom prst="rect">
            <a:avLst/>
          </a:prstGeom>
          <a:noFill/>
        </p:spPr>
        <p:txBody>
          <a:bodyPr wrap="square" rtlCol="0">
            <a:spAutoFit/>
          </a:bodyPr>
          <a:lstStyle/>
          <a:p>
            <a:pPr algn="ctr"/>
            <a:r>
              <a:rPr lang="en-US" sz="3600" dirty="0">
                <a:solidFill>
                  <a:schemeClr val="accent1"/>
                </a:solidFill>
              </a:rPr>
              <a:t>Cost of Attendance - Expected Family Contribution = Need</a:t>
            </a:r>
          </a:p>
        </p:txBody>
      </p:sp>
      <p:sp>
        <p:nvSpPr>
          <p:cNvPr id="6" name="TextBox 5">
            <a:extLst>
              <a:ext uri="{FF2B5EF4-FFF2-40B4-BE49-F238E27FC236}">
                <a16:creationId xmlns:a16="http://schemas.microsoft.com/office/drawing/2014/main" id="{B805B724-7DF7-CA42-B8CC-76E251C18B4B}"/>
              </a:ext>
            </a:extLst>
          </p:cNvPr>
          <p:cNvSpPr txBox="1"/>
          <p:nvPr/>
        </p:nvSpPr>
        <p:spPr>
          <a:xfrm>
            <a:off x="9112930" y="4261002"/>
            <a:ext cx="2480491" cy="584775"/>
          </a:xfrm>
          <a:prstGeom prst="rect">
            <a:avLst/>
          </a:prstGeom>
          <a:noFill/>
        </p:spPr>
        <p:txBody>
          <a:bodyPr wrap="square" rtlCol="0">
            <a:spAutoFit/>
          </a:bodyPr>
          <a:lstStyle/>
          <a:p>
            <a:r>
              <a:rPr lang="en-US" sz="3200" dirty="0">
                <a:solidFill>
                  <a:schemeClr val="accent1"/>
                </a:solidFill>
              </a:rPr>
              <a:t>$10,000.00</a:t>
            </a:r>
          </a:p>
        </p:txBody>
      </p:sp>
      <p:sp>
        <p:nvSpPr>
          <p:cNvPr id="10" name="TextBox 9">
            <a:extLst>
              <a:ext uri="{FF2B5EF4-FFF2-40B4-BE49-F238E27FC236}">
                <a16:creationId xmlns:a16="http://schemas.microsoft.com/office/drawing/2014/main" id="{F10C5B1A-72DE-154D-98A8-B0D07ED75586}"/>
              </a:ext>
            </a:extLst>
          </p:cNvPr>
          <p:cNvSpPr txBox="1"/>
          <p:nvPr/>
        </p:nvSpPr>
        <p:spPr>
          <a:xfrm>
            <a:off x="4855754" y="3176286"/>
            <a:ext cx="2480491" cy="584775"/>
          </a:xfrm>
          <a:prstGeom prst="rect">
            <a:avLst/>
          </a:prstGeom>
          <a:noFill/>
        </p:spPr>
        <p:txBody>
          <a:bodyPr wrap="square" rtlCol="0">
            <a:spAutoFit/>
          </a:bodyPr>
          <a:lstStyle/>
          <a:p>
            <a:r>
              <a:rPr lang="en-US" sz="3200" dirty="0">
                <a:solidFill>
                  <a:schemeClr val="accent1"/>
                </a:solidFill>
              </a:rPr>
              <a:t>$20,000.00</a:t>
            </a:r>
          </a:p>
        </p:txBody>
      </p:sp>
      <p:sp>
        <p:nvSpPr>
          <p:cNvPr id="11" name="TextBox 10">
            <a:extLst>
              <a:ext uri="{FF2B5EF4-FFF2-40B4-BE49-F238E27FC236}">
                <a16:creationId xmlns:a16="http://schemas.microsoft.com/office/drawing/2014/main" id="{D2A633A9-83AA-AF4F-9E11-2CBC089E0F97}"/>
              </a:ext>
            </a:extLst>
          </p:cNvPr>
          <p:cNvSpPr txBox="1"/>
          <p:nvPr/>
        </p:nvSpPr>
        <p:spPr>
          <a:xfrm>
            <a:off x="3920490" y="3239498"/>
            <a:ext cx="308791" cy="584775"/>
          </a:xfrm>
          <a:prstGeom prst="rect">
            <a:avLst/>
          </a:prstGeom>
          <a:noFill/>
        </p:spPr>
        <p:txBody>
          <a:bodyPr wrap="square" rtlCol="0">
            <a:spAutoFit/>
          </a:bodyPr>
          <a:lstStyle/>
          <a:p>
            <a:r>
              <a:rPr lang="en-US" sz="3200" dirty="0">
                <a:solidFill>
                  <a:schemeClr val="accent1"/>
                </a:solidFill>
              </a:rPr>
              <a:t>-</a:t>
            </a:r>
          </a:p>
        </p:txBody>
      </p:sp>
      <p:sp>
        <p:nvSpPr>
          <p:cNvPr id="13" name="TextBox 12">
            <a:extLst>
              <a:ext uri="{FF2B5EF4-FFF2-40B4-BE49-F238E27FC236}">
                <a16:creationId xmlns:a16="http://schemas.microsoft.com/office/drawing/2014/main" id="{09C08CA8-6ED9-1A42-B1E1-B7C648D7FB11}"/>
              </a:ext>
            </a:extLst>
          </p:cNvPr>
          <p:cNvSpPr txBox="1"/>
          <p:nvPr/>
        </p:nvSpPr>
        <p:spPr>
          <a:xfrm>
            <a:off x="8024901" y="3187918"/>
            <a:ext cx="495483" cy="584775"/>
          </a:xfrm>
          <a:prstGeom prst="rect">
            <a:avLst/>
          </a:prstGeom>
          <a:noFill/>
        </p:spPr>
        <p:txBody>
          <a:bodyPr wrap="square" rtlCol="0">
            <a:spAutoFit/>
          </a:bodyPr>
          <a:lstStyle/>
          <a:p>
            <a:pPr algn="ctr"/>
            <a:r>
              <a:rPr lang="en-US" sz="3200" dirty="0">
                <a:solidFill>
                  <a:schemeClr val="accent1"/>
                </a:solidFill>
              </a:rPr>
              <a:t>=</a:t>
            </a:r>
          </a:p>
        </p:txBody>
      </p:sp>
      <p:sp>
        <p:nvSpPr>
          <p:cNvPr id="14" name="TextBox 13">
            <a:extLst>
              <a:ext uri="{FF2B5EF4-FFF2-40B4-BE49-F238E27FC236}">
                <a16:creationId xmlns:a16="http://schemas.microsoft.com/office/drawing/2014/main" id="{CE64CEA6-7484-F249-BD45-3DAA31A5C624}"/>
              </a:ext>
            </a:extLst>
          </p:cNvPr>
          <p:cNvSpPr txBox="1"/>
          <p:nvPr/>
        </p:nvSpPr>
        <p:spPr>
          <a:xfrm>
            <a:off x="9112930" y="3164143"/>
            <a:ext cx="2480491" cy="584775"/>
          </a:xfrm>
          <a:prstGeom prst="rect">
            <a:avLst/>
          </a:prstGeom>
          <a:noFill/>
        </p:spPr>
        <p:txBody>
          <a:bodyPr wrap="square" rtlCol="0">
            <a:spAutoFit/>
          </a:bodyPr>
          <a:lstStyle/>
          <a:p>
            <a:r>
              <a:rPr lang="en-US" sz="3200" dirty="0">
                <a:solidFill>
                  <a:schemeClr val="accent1"/>
                </a:solidFill>
              </a:rPr>
              <a:t>$18,000.00</a:t>
            </a:r>
          </a:p>
        </p:txBody>
      </p:sp>
      <p:sp>
        <p:nvSpPr>
          <p:cNvPr id="15" name="TextBox 14">
            <a:extLst>
              <a:ext uri="{FF2B5EF4-FFF2-40B4-BE49-F238E27FC236}">
                <a16:creationId xmlns:a16="http://schemas.microsoft.com/office/drawing/2014/main" id="{2E234FDE-5403-534B-BFB6-F343B3F4945A}"/>
              </a:ext>
            </a:extLst>
          </p:cNvPr>
          <p:cNvSpPr txBox="1"/>
          <p:nvPr/>
        </p:nvSpPr>
        <p:spPr>
          <a:xfrm>
            <a:off x="1624422" y="4357311"/>
            <a:ext cx="2480491" cy="584775"/>
          </a:xfrm>
          <a:prstGeom prst="rect">
            <a:avLst/>
          </a:prstGeom>
          <a:noFill/>
        </p:spPr>
        <p:txBody>
          <a:bodyPr wrap="square" rtlCol="0">
            <a:spAutoFit/>
          </a:bodyPr>
          <a:lstStyle/>
          <a:p>
            <a:r>
              <a:rPr lang="en-US" sz="3200" dirty="0">
                <a:solidFill>
                  <a:schemeClr val="accent1"/>
                </a:solidFill>
              </a:rPr>
              <a:t>$40,000.00</a:t>
            </a:r>
          </a:p>
        </p:txBody>
      </p:sp>
      <p:sp>
        <p:nvSpPr>
          <p:cNvPr id="16" name="TextBox 15">
            <a:extLst>
              <a:ext uri="{FF2B5EF4-FFF2-40B4-BE49-F238E27FC236}">
                <a16:creationId xmlns:a16="http://schemas.microsoft.com/office/drawing/2014/main" id="{E71E0B6A-D416-8148-9BBB-4CFE47F47B98}"/>
              </a:ext>
            </a:extLst>
          </p:cNvPr>
          <p:cNvSpPr txBox="1"/>
          <p:nvPr/>
        </p:nvSpPr>
        <p:spPr>
          <a:xfrm>
            <a:off x="3920490" y="4345208"/>
            <a:ext cx="308791" cy="584775"/>
          </a:xfrm>
          <a:prstGeom prst="rect">
            <a:avLst/>
          </a:prstGeom>
          <a:noFill/>
        </p:spPr>
        <p:txBody>
          <a:bodyPr wrap="square" rtlCol="0">
            <a:spAutoFit/>
          </a:bodyPr>
          <a:lstStyle/>
          <a:p>
            <a:r>
              <a:rPr lang="en-US" sz="3200" dirty="0">
                <a:solidFill>
                  <a:schemeClr val="accent1"/>
                </a:solidFill>
              </a:rPr>
              <a:t>-</a:t>
            </a:r>
          </a:p>
        </p:txBody>
      </p:sp>
      <p:sp>
        <p:nvSpPr>
          <p:cNvPr id="17" name="TextBox 16">
            <a:extLst>
              <a:ext uri="{FF2B5EF4-FFF2-40B4-BE49-F238E27FC236}">
                <a16:creationId xmlns:a16="http://schemas.microsoft.com/office/drawing/2014/main" id="{74FA7392-17B4-D049-98F3-59CFFF7B0D7C}"/>
              </a:ext>
            </a:extLst>
          </p:cNvPr>
          <p:cNvSpPr txBox="1"/>
          <p:nvPr/>
        </p:nvSpPr>
        <p:spPr>
          <a:xfrm>
            <a:off x="4902563" y="4330103"/>
            <a:ext cx="2480491" cy="584775"/>
          </a:xfrm>
          <a:prstGeom prst="rect">
            <a:avLst/>
          </a:prstGeom>
          <a:noFill/>
        </p:spPr>
        <p:txBody>
          <a:bodyPr wrap="square" rtlCol="0">
            <a:spAutoFit/>
          </a:bodyPr>
          <a:lstStyle/>
          <a:p>
            <a:r>
              <a:rPr lang="en-US" sz="3200" dirty="0">
                <a:solidFill>
                  <a:schemeClr val="accent1"/>
                </a:solidFill>
              </a:rPr>
              <a:t>$20,000.00</a:t>
            </a:r>
          </a:p>
        </p:txBody>
      </p:sp>
      <p:sp>
        <p:nvSpPr>
          <p:cNvPr id="18" name="TextBox 17">
            <a:extLst>
              <a:ext uri="{FF2B5EF4-FFF2-40B4-BE49-F238E27FC236}">
                <a16:creationId xmlns:a16="http://schemas.microsoft.com/office/drawing/2014/main" id="{E33E1538-93DB-1D47-A851-1DCDD48EEC75}"/>
              </a:ext>
            </a:extLst>
          </p:cNvPr>
          <p:cNvSpPr txBox="1"/>
          <p:nvPr/>
        </p:nvSpPr>
        <p:spPr>
          <a:xfrm>
            <a:off x="8087087" y="4330103"/>
            <a:ext cx="371113" cy="584775"/>
          </a:xfrm>
          <a:prstGeom prst="rect">
            <a:avLst/>
          </a:prstGeom>
          <a:noFill/>
        </p:spPr>
        <p:txBody>
          <a:bodyPr wrap="square" rtlCol="0">
            <a:spAutoFit/>
          </a:bodyPr>
          <a:lstStyle/>
          <a:p>
            <a:r>
              <a:rPr lang="en-US" sz="3200" dirty="0">
                <a:solidFill>
                  <a:schemeClr val="accent1"/>
                </a:solidFill>
              </a:rPr>
              <a:t>=</a:t>
            </a:r>
          </a:p>
        </p:txBody>
      </p:sp>
      <p:sp>
        <p:nvSpPr>
          <p:cNvPr id="19" name="TextBox 18">
            <a:extLst>
              <a:ext uri="{FF2B5EF4-FFF2-40B4-BE49-F238E27FC236}">
                <a16:creationId xmlns:a16="http://schemas.microsoft.com/office/drawing/2014/main" id="{21AABEDB-F2D1-9C4B-A1D3-7E96DB61C176}"/>
              </a:ext>
            </a:extLst>
          </p:cNvPr>
          <p:cNvSpPr txBox="1"/>
          <p:nvPr/>
        </p:nvSpPr>
        <p:spPr>
          <a:xfrm>
            <a:off x="1588045" y="3227395"/>
            <a:ext cx="2480491" cy="584775"/>
          </a:xfrm>
          <a:prstGeom prst="rect">
            <a:avLst/>
          </a:prstGeom>
          <a:noFill/>
        </p:spPr>
        <p:txBody>
          <a:bodyPr wrap="square" rtlCol="0">
            <a:spAutoFit/>
          </a:bodyPr>
          <a:lstStyle/>
          <a:p>
            <a:r>
              <a:rPr lang="en-US" sz="3200" dirty="0">
                <a:solidFill>
                  <a:schemeClr val="accent1"/>
                </a:solidFill>
              </a:rPr>
              <a:t>$40,000.00</a:t>
            </a:r>
          </a:p>
        </p:txBody>
      </p:sp>
      <p:sp>
        <p:nvSpPr>
          <p:cNvPr id="20" name="TextBox 19">
            <a:extLst>
              <a:ext uri="{FF2B5EF4-FFF2-40B4-BE49-F238E27FC236}">
                <a16:creationId xmlns:a16="http://schemas.microsoft.com/office/drawing/2014/main" id="{F764570F-B2C2-FE46-9745-2EC8AF414BE8}"/>
              </a:ext>
            </a:extLst>
          </p:cNvPr>
          <p:cNvSpPr txBox="1"/>
          <p:nvPr/>
        </p:nvSpPr>
        <p:spPr>
          <a:xfrm>
            <a:off x="4871764" y="2711056"/>
            <a:ext cx="2480491" cy="584775"/>
          </a:xfrm>
          <a:prstGeom prst="rect">
            <a:avLst/>
          </a:prstGeom>
          <a:noFill/>
        </p:spPr>
        <p:txBody>
          <a:bodyPr wrap="square" rtlCol="0">
            <a:spAutoFit/>
          </a:bodyPr>
          <a:lstStyle/>
          <a:p>
            <a:r>
              <a:rPr lang="en-US" sz="3200" dirty="0">
                <a:solidFill>
                  <a:srgbClr val="FF0000"/>
                </a:solidFill>
              </a:rPr>
              <a:t>$ </a:t>
            </a:r>
            <a:r>
              <a:rPr lang="en-US" sz="3200" dirty="0">
                <a:solidFill>
                  <a:schemeClr val="accent1"/>
                </a:solidFill>
              </a:rPr>
              <a:t> </a:t>
            </a:r>
            <a:r>
              <a:rPr lang="en-US" sz="3200" dirty="0">
                <a:solidFill>
                  <a:srgbClr val="FF0000"/>
                </a:solidFill>
              </a:rPr>
              <a:t>2,000.00</a:t>
            </a:r>
          </a:p>
        </p:txBody>
      </p:sp>
      <p:sp>
        <p:nvSpPr>
          <p:cNvPr id="22" name="TextBox 21">
            <a:extLst>
              <a:ext uri="{FF2B5EF4-FFF2-40B4-BE49-F238E27FC236}">
                <a16:creationId xmlns:a16="http://schemas.microsoft.com/office/drawing/2014/main" id="{AEB68CB3-83FC-CA48-8C8C-5E42750C4184}"/>
              </a:ext>
            </a:extLst>
          </p:cNvPr>
          <p:cNvSpPr txBox="1"/>
          <p:nvPr/>
        </p:nvSpPr>
        <p:spPr>
          <a:xfrm>
            <a:off x="4917938" y="3860985"/>
            <a:ext cx="2480491" cy="584775"/>
          </a:xfrm>
          <a:prstGeom prst="rect">
            <a:avLst/>
          </a:prstGeom>
          <a:noFill/>
        </p:spPr>
        <p:txBody>
          <a:bodyPr wrap="square" rtlCol="0">
            <a:spAutoFit/>
          </a:bodyPr>
          <a:lstStyle/>
          <a:p>
            <a:r>
              <a:rPr lang="en-US" sz="3200" dirty="0">
                <a:solidFill>
                  <a:srgbClr val="FF0000"/>
                </a:solidFill>
              </a:rPr>
              <a:t>$10,000.00</a:t>
            </a:r>
          </a:p>
        </p:txBody>
      </p:sp>
      <p:sp>
        <p:nvSpPr>
          <p:cNvPr id="3" name="TextBox 2">
            <a:extLst>
              <a:ext uri="{FF2B5EF4-FFF2-40B4-BE49-F238E27FC236}">
                <a16:creationId xmlns:a16="http://schemas.microsoft.com/office/drawing/2014/main" id="{4012C186-24A7-3740-B4D0-0FCE8864CB2C}"/>
              </a:ext>
            </a:extLst>
          </p:cNvPr>
          <p:cNvSpPr txBox="1"/>
          <p:nvPr/>
        </p:nvSpPr>
        <p:spPr>
          <a:xfrm>
            <a:off x="598578" y="5279005"/>
            <a:ext cx="8839200" cy="584775"/>
          </a:xfrm>
          <a:prstGeom prst="rect">
            <a:avLst/>
          </a:prstGeom>
          <a:noFill/>
        </p:spPr>
        <p:txBody>
          <a:bodyPr wrap="square" rtlCol="0">
            <a:spAutoFit/>
          </a:bodyPr>
          <a:lstStyle/>
          <a:p>
            <a:r>
              <a:rPr lang="en-US" sz="3200" dirty="0">
                <a:solidFill>
                  <a:schemeClr val="accent1"/>
                </a:solidFill>
              </a:rPr>
              <a:t>School A = $22,000.00 Out of Pocket </a:t>
            </a:r>
          </a:p>
        </p:txBody>
      </p:sp>
      <p:sp>
        <p:nvSpPr>
          <p:cNvPr id="23" name="TextBox 22">
            <a:extLst>
              <a:ext uri="{FF2B5EF4-FFF2-40B4-BE49-F238E27FC236}">
                <a16:creationId xmlns:a16="http://schemas.microsoft.com/office/drawing/2014/main" id="{E95B153F-A0C1-C34C-B6EF-779D8E8AC926}"/>
              </a:ext>
            </a:extLst>
          </p:cNvPr>
          <p:cNvSpPr txBox="1"/>
          <p:nvPr/>
        </p:nvSpPr>
        <p:spPr>
          <a:xfrm>
            <a:off x="598578" y="5935519"/>
            <a:ext cx="6500722" cy="584775"/>
          </a:xfrm>
          <a:prstGeom prst="rect">
            <a:avLst/>
          </a:prstGeom>
          <a:noFill/>
        </p:spPr>
        <p:txBody>
          <a:bodyPr wrap="square" rtlCol="0">
            <a:spAutoFit/>
          </a:bodyPr>
          <a:lstStyle/>
          <a:p>
            <a:r>
              <a:rPr lang="en-US" sz="3200" dirty="0">
                <a:solidFill>
                  <a:schemeClr val="accent1"/>
                </a:solidFill>
              </a:rPr>
              <a:t>School B = $30,000.00 Out of Pocket</a:t>
            </a:r>
          </a:p>
        </p:txBody>
      </p:sp>
    </p:spTree>
    <p:extLst>
      <p:ext uri="{BB962C8B-B14F-4D97-AF65-F5344CB8AC3E}">
        <p14:creationId xmlns:p14="http://schemas.microsoft.com/office/powerpoint/2010/main" val="259196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dissolv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20" grpId="0"/>
      <p:bldP spid="22" grpId="0"/>
      <p:bldP spid="3"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Which School is Cheaper?</a:t>
            </a:r>
          </a:p>
        </p:txBody>
      </p:sp>
      <p:sp>
        <p:nvSpPr>
          <p:cNvPr id="5" name="TextBox 4"/>
          <p:cNvSpPr txBox="1"/>
          <p:nvPr/>
        </p:nvSpPr>
        <p:spPr>
          <a:xfrm>
            <a:off x="11782242" y="6491445"/>
            <a:ext cx="410818" cy="338554"/>
          </a:xfrm>
          <a:prstGeom prst="rect">
            <a:avLst/>
          </a:prstGeom>
          <a:noFill/>
        </p:spPr>
        <p:txBody>
          <a:bodyPr wrap="square" rtlCol="0">
            <a:spAutoFit/>
          </a:bodyPr>
          <a:lstStyle/>
          <a:p>
            <a:pPr algn="ctr"/>
            <a:r>
              <a:rPr lang="en-US" sz="1600" dirty="0">
                <a:solidFill>
                  <a:schemeClr val="bg1">
                    <a:lumMod val="85000"/>
                    <a:lumOff val="15000"/>
                  </a:schemeClr>
                </a:solidFill>
                <a:latin typeface="+mj-lt"/>
              </a:rPr>
              <a:t>1</a:t>
            </a:r>
          </a:p>
        </p:txBody>
      </p:sp>
      <p:sp>
        <p:nvSpPr>
          <p:cNvPr id="9" name="TextBox 8"/>
          <p:cNvSpPr txBox="1"/>
          <p:nvPr/>
        </p:nvSpPr>
        <p:spPr>
          <a:xfrm>
            <a:off x="2278743" y="4457392"/>
            <a:ext cx="9522822" cy="369332"/>
          </a:xfrm>
          <a:prstGeom prst="rect">
            <a:avLst/>
          </a:prstGeom>
          <a:noFill/>
        </p:spPr>
        <p:txBody>
          <a:bodyPr wrap="square" rtlCol="0">
            <a:spAutoFit/>
          </a:bodyPr>
          <a:lstStyle/>
          <a:p>
            <a:r>
              <a:rPr lang="en-US" dirty="0"/>
              <a:t>I</a:t>
            </a:r>
          </a:p>
        </p:txBody>
      </p:sp>
      <p:sp>
        <p:nvSpPr>
          <p:cNvPr id="4" name="TextBox 3">
            <a:extLst>
              <a:ext uri="{FF2B5EF4-FFF2-40B4-BE49-F238E27FC236}">
                <a16:creationId xmlns:a16="http://schemas.microsoft.com/office/drawing/2014/main" id="{1DAF3219-E810-294B-94D9-E913A13A32AE}"/>
              </a:ext>
            </a:extLst>
          </p:cNvPr>
          <p:cNvSpPr txBox="1"/>
          <p:nvPr/>
        </p:nvSpPr>
        <p:spPr>
          <a:xfrm>
            <a:off x="598578" y="1718216"/>
            <a:ext cx="10994842" cy="646331"/>
          </a:xfrm>
          <a:prstGeom prst="rect">
            <a:avLst/>
          </a:prstGeom>
          <a:noFill/>
        </p:spPr>
        <p:txBody>
          <a:bodyPr wrap="square" rtlCol="0">
            <a:spAutoFit/>
          </a:bodyPr>
          <a:lstStyle/>
          <a:p>
            <a:pPr algn="ctr"/>
            <a:r>
              <a:rPr lang="en-US" sz="3600" dirty="0">
                <a:solidFill>
                  <a:schemeClr val="accent1"/>
                </a:solidFill>
              </a:rPr>
              <a:t>Cost of Attendance - Expected Family Contribution = Need</a:t>
            </a:r>
          </a:p>
        </p:txBody>
      </p:sp>
      <p:sp>
        <p:nvSpPr>
          <p:cNvPr id="6" name="TextBox 5">
            <a:extLst>
              <a:ext uri="{FF2B5EF4-FFF2-40B4-BE49-F238E27FC236}">
                <a16:creationId xmlns:a16="http://schemas.microsoft.com/office/drawing/2014/main" id="{B805B724-7DF7-CA42-B8CC-76E251C18B4B}"/>
              </a:ext>
            </a:extLst>
          </p:cNvPr>
          <p:cNvSpPr txBox="1"/>
          <p:nvPr/>
        </p:nvSpPr>
        <p:spPr>
          <a:xfrm>
            <a:off x="9112930" y="4261002"/>
            <a:ext cx="2480491" cy="584775"/>
          </a:xfrm>
          <a:prstGeom prst="rect">
            <a:avLst/>
          </a:prstGeom>
          <a:noFill/>
        </p:spPr>
        <p:txBody>
          <a:bodyPr wrap="square" rtlCol="0">
            <a:spAutoFit/>
          </a:bodyPr>
          <a:lstStyle/>
          <a:p>
            <a:r>
              <a:rPr lang="en-US" sz="3200" dirty="0">
                <a:solidFill>
                  <a:schemeClr val="accent1"/>
                </a:solidFill>
              </a:rPr>
              <a:t>$10,000.00</a:t>
            </a:r>
          </a:p>
        </p:txBody>
      </p:sp>
      <p:sp>
        <p:nvSpPr>
          <p:cNvPr id="10" name="TextBox 9">
            <a:extLst>
              <a:ext uri="{FF2B5EF4-FFF2-40B4-BE49-F238E27FC236}">
                <a16:creationId xmlns:a16="http://schemas.microsoft.com/office/drawing/2014/main" id="{F10C5B1A-72DE-154D-98A8-B0D07ED75586}"/>
              </a:ext>
            </a:extLst>
          </p:cNvPr>
          <p:cNvSpPr txBox="1"/>
          <p:nvPr/>
        </p:nvSpPr>
        <p:spPr>
          <a:xfrm>
            <a:off x="4855754" y="3176286"/>
            <a:ext cx="2480491" cy="584775"/>
          </a:xfrm>
          <a:prstGeom prst="rect">
            <a:avLst/>
          </a:prstGeom>
          <a:noFill/>
        </p:spPr>
        <p:txBody>
          <a:bodyPr wrap="square" rtlCol="0">
            <a:spAutoFit/>
          </a:bodyPr>
          <a:lstStyle/>
          <a:p>
            <a:r>
              <a:rPr lang="en-US" sz="3200" dirty="0">
                <a:solidFill>
                  <a:schemeClr val="accent1"/>
                </a:solidFill>
              </a:rPr>
              <a:t>$20,000.00</a:t>
            </a:r>
          </a:p>
        </p:txBody>
      </p:sp>
      <p:sp>
        <p:nvSpPr>
          <p:cNvPr id="11" name="TextBox 10">
            <a:extLst>
              <a:ext uri="{FF2B5EF4-FFF2-40B4-BE49-F238E27FC236}">
                <a16:creationId xmlns:a16="http://schemas.microsoft.com/office/drawing/2014/main" id="{D2A633A9-83AA-AF4F-9E11-2CBC089E0F97}"/>
              </a:ext>
            </a:extLst>
          </p:cNvPr>
          <p:cNvSpPr txBox="1"/>
          <p:nvPr/>
        </p:nvSpPr>
        <p:spPr>
          <a:xfrm>
            <a:off x="3920490" y="3239498"/>
            <a:ext cx="308791" cy="584775"/>
          </a:xfrm>
          <a:prstGeom prst="rect">
            <a:avLst/>
          </a:prstGeom>
          <a:noFill/>
        </p:spPr>
        <p:txBody>
          <a:bodyPr wrap="square" rtlCol="0">
            <a:spAutoFit/>
          </a:bodyPr>
          <a:lstStyle/>
          <a:p>
            <a:r>
              <a:rPr lang="en-US" sz="3200" dirty="0">
                <a:solidFill>
                  <a:schemeClr val="accent1"/>
                </a:solidFill>
              </a:rPr>
              <a:t>-</a:t>
            </a:r>
          </a:p>
        </p:txBody>
      </p:sp>
      <p:sp>
        <p:nvSpPr>
          <p:cNvPr id="13" name="TextBox 12">
            <a:extLst>
              <a:ext uri="{FF2B5EF4-FFF2-40B4-BE49-F238E27FC236}">
                <a16:creationId xmlns:a16="http://schemas.microsoft.com/office/drawing/2014/main" id="{09C08CA8-6ED9-1A42-B1E1-B7C648D7FB11}"/>
              </a:ext>
            </a:extLst>
          </p:cNvPr>
          <p:cNvSpPr txBox="1"/>
          <p:nvPr/>
        </p:nvSpPr>
        <p:spPr>
          <a:xfrm>
            <a:off x="8024901" y="3187918"/>
            <a:ext cx="495483" cy="584775"/>
          </a:xfrm>
          <a:prstGeom prst="rect">
            <a:avLst/>
          </a:prstGeom>
          <a:noFill/>
        </p:spPr>
        <p:txBody>
          <a:bodyPr wrap="square" rtlCol="0">
            <a:spAutoFit/>
          </a:bodyPr>
          <a:lstStyle/>
          <a:p>
            <a:pPr algn="ctr"/>
            <a:r>
              <a:rPr lang="en-US" sz="3200" dirty="0">
                <a:solidFill>
                  <a:schemeClr val="accent1"/>
                </a:solidFill>
              </a:rPr>
              <a:t>=</a:t>
            </a:r>
          </a:p>
        </p:txBody>
      </p:sp>
      <p:sp>
        <p:nvSpPr>
          <p:cNvPr id="14" name="TextBox 13">
            <a:extLst>
              <a:ext uri="{FF2B5EF4-FFF2-40B4-BE49-F238E27FC236}">
                <a16:creationId xmlns:a16="http://schemas.microsoft.com/office/drawing/2014/main" id="{CE64CEA6-7484-F249-BD45-3DAA31A5C624}"/>
              </a:ext>
            </a:extLst>
          </p:cNvPr>
          <p:cNvSpPr txBox="1"/>
          <p:nvPr/>
        </p:nvSpPr>
        <p:spPr>
          <a:xfrm>
            <a:off x="9112930" y="3164143"/>
            <a:ext cx="2480491" cy="584775"/>
          </a:xfrm>
          <a:prstGeom prst="rect">
            <a:avLst/>
          </a:prstGeom>
          <a:noFill/>
        </p:spPr>
        <p:txBody>
          <a:bodyPr wrap="square" rtlCol="0">
            <a:spAutoFit/>
          </a:bodyPr>
          <a:lstStyle/>
          <a:p>
            <a:r>
              <a:rPr lang="en-US" sz="3200" dirty="0">
                <a:solidFill>
                  <a:schemeClr val="accent1"/>
                </a:solidFill>
              </a:rPr>
              <a:t>$  9,000.00</a:t>
            </a:r>
          </a:p>
        </p:txBody>
      </p:sp>
      <p:sp>
        <p:nvSpPr>
          <p:cNvPr id="15" name="TextBox 14">
            <a:extLst>
              <a:ext uri="{FF2B5EF4-FFF2-40B4-BE49-F238E27FC236}">
                <a16:creationId xmlns:a16="http://schemas.microsoft.com/office/drawing/2014/main" id="{2E234FDE-5403-534B-BFB6-F343B3F4945A}"/>
              </a:ext>
            </a:extLst>
          </p:cNvPr>
          <p:cNvSpPr txBox="1"/>
          <p:nvPr/>
        </p:nvSpPr>
        <p:spPr>
          <a:xfrm>
            <a:off x="1624422" y="4357311"/>
            <a:ext cx="2480491" cy="584775"/>
          </a:xfrm>
          <a:prstGeom prst="rect">
            <a:avLst/>
          </a:prstGeom>
          <a:noFill/>
        </p:spPr>
        <p:txBody>
          <a:bodyPr wrap="square" rtlCol="0">
            <a:spAutoFit/>
          </a:bodyPr>
          <a:lstStyle/>
          <a:p>
            <a:r>
              <a:rPr lang="en-US" sz="3200" dirty="0">
                <a:solidFill>
                  <a:schemeClr val="accent1"/>
                </a:solidFill>
              </a:rPr>
              <a:t>$40,000.00</a:t>
            </a:r>
          </a:p>
        </p:txBody>
      </p:sp>
      <p:sp>
        <p:nvSpPr>
          <p:cNvPr id="16" name="TextBox 15">
            <a:extLst>
              <a:ext uri="{FF2B5EF4-FFF2-40B4-BE49-F238E27FC236}">
                <a16:creationId xmlns:a16="http://schemas.microsoft.com/office/drawing/2014/main" id="{E71E0B6A-D416-8148-9BBB-4CFE47F47B98}"/>
              </a:ext>
            </a:extLst>
          </p:cNvPr>
          <p:cNvSpPr txBox="1"/>
          <p:nvPr/>
        </p:nvSpPr>
        <p:spPr>
          <a:xfrm>
            <a:off x="3920490" y="4345208"/>
            <a:ext cx="308791" cy="584775"/>
          </a:xfrm>
          <a:prstGeom prst="rect">
            <a:avLst/>
          </a:prstGeom>
          <a:noFill/>
        </p:spPr>
        <p:txBody>
          <a:bodyPr wrap="square" rtlCol="0">
            <a:spAutoFit/>
          </a:bodyPr>
          <a:lstStyle/>
          <a:p>
            <a:r>
              <a:rPr lang="en-US" sz="3200" dirty="0">
                <a:solidFill>
                  <a:schemeClr val="accent1"/>
                </a:solidFill>
              </a:rPr>
              <a:t>-</a:t>
            </a:r>
          </a:p>
        </p:txBody>
      </p:sp>
      <p:sp>
        <p:nvSpPr>
          <p:cNvPr id="17" name="TextBox 16">
            <a:extLst>
              <a:ext uri="{FF2B5EF4-FFF2-40B4-BE49-F238E27FC236}">
                <a16:creationId xmlns:a16="http://schemas.microsoft.com/office/drawing/2014/main" id="{74FA7392-17B4-D049-98F3-59CFFF7B0D7C}"/>
              </a:ext>
            </a:extLst>
          </p:cNvPr>
          <p:cNvSpPr txBox="1"/>
          <p:nvPr/>
        </p:nvSpPr>
        <p:spPr>
          <a:xfrm>
            <a:off x="4902563" y="4330103"/>
            <a:ext cx="2480491" cy="584775"/>
          </a:xfrm>
          <a:prstGeom prst="rect">
            <a:avLst/>
          </a:prstGeom>
          <a:noFill/>
        </p:spPr>
        <p:txBody>
          <a:bodyPr wrap="square" rtlCol="0">
            <a:spAutoFit/>
          </a:bodyPr>
          <a:lstStyle/>
          <a:p>
            <a:r>
              <a:rPr lang="en-US" sz="3200" dirty="0">
                <a:solidFill>
                  <a:schemeClr val="accent1"/>
                </a:solidFill>
              </a:rPr>
              <a:t>$20,000.00</a:t>
            </a:r>
          </a:p>
        </p:txBody>
      </p:sp>
      <p:sp>
        <p:nvSpPr>
          <p:cNvPr id="18" name="TextBox 17">
            <a:extLst>
              <a:ext uri="{FF2B5EF4-FFF2-40B4-BE49-F238E27FC236}">
                <a16:creationId xmlns:a16="http://schemas.microsoft.com/office/drawing/2014/main" id="{E33E1538-93DB-1D47-A851-1DCDD48EEC75}"/>
              </a:ext>
            </a:extLst>
          </p:cNvPr>
          <p:cNvSpPr txBox="1"/>
          <p:nvPr/>
        </p:nvSpPr>
        <p:spPr>
          <a:xfrm>
            <a:off x="8087087" y="4330103"/>
            <a:ext cx="371113" cy="584775"/>
          </a:xfrm>
          <a:prstGeom prst="rect">
            <a:avLst/>
          </a:prstGeom>
          <a:noFill/>
        </p:spPr>
        <p:txBody>
          <a:bodyPr wrap="square" rtlCol="0">
            <a:spAutoFit/>
          </a:bodyPr>
          <a:lstStyle/>
          <a:p>
            <a:r>
              <a:rPr lang="en-US" sz="3200" dirty="0">
                <a:solidFill>
                  <a:schemeClr val="accent1"/>
                </a:solidFill>
              </a:rPr>
              <a:t>=</a:t>
            </a:r>
          </a:p>
        </p:txBody>
      </p:sp>
      <p:sp>
        <p:nvSpPr>
          <p:cNvPr id="19" name="TextBox 18">
            <a:extLst>
              <a:ext uri="{FF2B5EF4-FFF2-40B4-BE49-F238E27FC236}">
                <a16:creationId xmlns:a16="http://schemas.microsoft.com/office/drawing/2014/main" id="{21AABEDB-F2D1-9C4B-A1D3-7E96DB61C176}"/>
              </a:ext>
            </a:extLst>
          </p:cNvPr>
          <p:cNvSpPr txBox="1"/>
          <p:nvPr/>
        </p:nvSpPr>
        <p:spPr>
          <a:xfrm>
            <a:off x="1588045" y="3227395"/>
            <a:ext cx="2480491" cy="584775"/>
          </a:xfrm>
          <a:prstGeom prst="rect">
            <a:avLst/>
          </a:prstGeom>
          <a:noFill/>
        </p:spPr>
        <p:txBody>
          <a:bodyPr wrap="square" rtlCol="0">
            <a:spAutoFit/>
          </a:bodyPr>
          <a:lstStyle/>
          <a:p>
            <a:r>
              <a:rPr lang="en-US" sz="3200" dirty="0">
                <a:solidFill>
                  <a:schemeClr val="accent1"/>
                </a:solidFill>
              </a:rPr>
              <a:t>$40,000.00</a:t>
            </a:r>
          </a:p>
        </p:txBody>
      </p:sp>
      <p:sp>
        <p:nvSpPr>
          <p:cNvPr id="20" name="TextBox 19">
            <a:extLst>
              <a:ext uri="{FF2B5EF4-FFF2-40B4-BE49-F238E27FC236}">
                <a16:creationId xmlns:a16="http://schemas.microsoft.com/office/drawing/2014/main" id="{F764570F-B2C2-FE46-9745-2EC8AF414BE8}"/>
              </a:ext>
            </a:extLst>
          </p:cNvPr>
          <p:cNvSpPr txBox="1"/>
          <p:nvPr/>
        </p:nvSpPr>
        <p:spPr>
          <a:xfrm>
            <a:off x="4871764" y="2711056"/>
            <a:ext cx="2480491" cy="584775"/>
          </a:xfrm>
          <a:prstGeom prst="rect">
            <a:avLst/>
          </a:prstGeom>
          <a:noFill/>
        </p:spPr>
        <p:txBody>
          <a:bodyPr wrap="square" rtlCol="0">
            <a:spAutoFit/>
          </a:bodyPr>
          <a:lstStyle/>
          <a:p>
            <a:r>
              <a:rPr lang="en-US" sz="3200" dirty="0">
                <a:solidFill>
                  <a:srgbClr val="FF0000"/>
                </a:solidFill>
              </a:rPr>
              <a:t>$ </a:t>
            </a:r>
            <a:r>
              <a:rPr lang="en-US" sz="3200" dirty="0">
                <a:solidFill>
                  <a:schemeClr val="accent1"/>
                </a:solidFill>
              </a:rPr>
              <a:t> </a:t>
            </a:r>
            <a:r>
              <a:rPr lang="en-US" sz="3200" dirty="0">
                <a:solidFill>
                  <a:srgbClr val="FF0000"/>
                </a:solidFill>
              </a:rPr>
              <a:t>2,000.00</a:t>
            </a:r>
          </a:p>
        </p:txBody>
      </p:sp>
      <p:sp>
        <p:nvSpPr>
          <p:cNvPr id="22" name="TextBox 21">
            <a:extLst>
              <a:ext uri="{FF2B5EF4-FFF2-40B4-BE49-F238E27FC236}">
                <a16:creationId xmlns:a16="http://schemas.microsoft.com/office/drawing/2014/main" id="{AEB68CB3-83FC-CA48-8C8C-5E42750C4184}"/>
              </a:ext>
            </a:extLst>
          </p:cNvPr>
          <p:cNvSpPr txBox="1"/>
          <p:nvPr/>
        </p:nvSpPr>
        <p:spPr>
          <a:xfrm>
            <a:off x="4917938" y="3860985"/>
            <a:ext cx="2480491" cy="584775"/>
          </a:xfrm>
          <a:prstGeom prst="rect">
            <a:avLst/>
          </a:prstGeom>
          <a:noFill/>
        </p:spPr>
        <p:txBody>
          <a:bodyPr wrap="square" rtlCol="0">
            <a:spAutoFit/>
          </a:bodyPr>
          <a:lstStyle/>
          <a:p>
            <a:r>
              <a:rPr lang="en-US" sz="3200" dirty="0">
                <a:solidFill>
                  <a:srgbClr val="FF0000"/>
                </a:solidFill>
              </a:rPr>
              <a:t>$10,000.00</a:t>
            </a:r>
          </a:p>
        </p:txBody>
      </p:sp>
      <p:sp>
        <p:nvSpPr>
          <p:cNvPr id="3" name="TextBox 2">
            <a:extLst>
              <a:ext uri="{FF2B5EF4-FFF2-40B4-BE49-F238E27FC236}">
                <a16:creationId xmlns:a16="http://schemas.microsoft.com/office/drawing/2014/main" id="{4012C186-24A7-3740-B4D0-0FCE8864CB2C}"/>
              </a:ext>
            </a:extLst>
          </p:cNvPr>
          <p:cNvSpPr txBox="1"/>
          <p:nvPr/>
        </p:nvSpPr>
        <p:spPr>
          <a:xfrm>
            <a:off x="598578" y="5279005"/>
            <a:ext cx="8839200" cy="584775"/>
          </a:xfrm>
          <a:prstGeom prst="rect">
            <a:avLst/>
          </a:prstGeom>
          <a:noFill/>
        </p:spPr>
        <p:txBody>
          <a:bodyPr wrap="square" rtlCol="0">
            <a:spAutoFit/>
          </a:bodyPr>
          <a:lstStyle/>
          <a:p>
            <a:r>
              <a:rPr lang="en-US" sz="3200" dirty="0">
                <a:solidFill>
                  <a:schemeClr val="accent1"/>
                </a:solidFill>
              </a:rPr>
              <a:t>School A = $31,000.00 Out of Pocket </a:t>
            </a:r>
          </a:p>
        </p:txBody>
      </p:sp>
      <p:sp>
        <p:nvSpPr>
          <p:cNvPr id="23" name="TextBox 22">
            <a:extLst>
              <a:ext uri="{FF2B5EF4-FFF2-40B4-BE49-F238E27FC236}">
                <a16:creationId xmlns:a16="http://schemas.microsoft.com/office/drawing/2014/main" id="{E95B153F-A0C1-C34C-B6EF-779D8E8AC926}"/>
              </a:ext>
            </a:extLst>
          </p:cNvPr>
          <p:cNvSpPr txBox="1"/>
          <p:nvPr/>
        </p:nvSpPr>
        <p:spPr>
          <a:xfrm>
            <a:off x="598578" y="5935519"/>
            <a:ext cx="6500722" cy="584775"/>
          </a:xfrm>
          <a:prstGeom prst="rect">
            <a:avLst/>
          </a:prstGeom>
          <a:noFill/>
        </p:spPr>
        <p:txBody>
          <a:bodyPr wrap="square" rtlCol="0">
            <a:spAutoFit/>
          </a:bodyPr>
          <a:lstStyle/>
          <a:p>
            <a:r>
              <a:rPr lang="en-US" sz="3200" dirty="0">
                <a:solidFill>
                  <a:schemeClr val="accent1"/>
                </a:solidFill>
              </a:rPr>
              <a:t>School B = $30,000.00 Out of Pocket</a:t>
            </a:r>
          </a:p>
        </p:txBody>
      </p:sp>
      <p:sp>
        <p:nvSpPr>
          <p:cNvPr id="21" name="TextBox 20">
            <a:extLst>
              <a:ext uri="{FF2B5EF4-FFF2-40B4-BE49-F238E27FC236}">
                <a16:creationId xmlns:a16="http://schemas.microsoft.com/office/drawing/2014/main" id="{B28BDA9C-E167-7F48-AAF3-9020711F7451}"/>
              </a:ext>
            </a:extLst>
          </p:cNvPr>
          <p:cNvSpPr txBox="1"/>
          <p:nvPr/>
        </p:nvSpPr>
        <p:spPr>
          <a:xfrm>
            <a:off x="4855753" y="2249161"/>
            <a:ext cx="2480491" cy="584775"/>
          </a:xfrm>
          <a:prstGeom prst="rect">
            <a:avLst/>
          </a:prstGeom>
          <a:noFill/>
        </p:spPr>
        <p:txBody>
          <a:bodyPr wrap="square" rtlCol="0">
            <a:spAutoFit/>
          </a:bodyPr>
          <a:lstStyle/>
          <a:p>
            <a:r>
              <a:rPr lang="en-US" sz="3200" dirty="0">
                <a:solidFill>
                  <a:srgbClr val="FF0000"/>
                </a:solidFill>
              </a:rPr>
              <a:t>$  9,000.00</a:t>
            </a:r>
          </a:p>
        </p:txBody>
      </p:sp>
    </p:spTree>
    <p:extLst>
      <p:ext uri="{BB962C8B-B14F-4D97-AF65-F5344CB8AC3E}">
        <p14:creationId xmlns:p14="http://schemas.microsoft.com/office/powerpoint/2010/main" val="298630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dissolve">
                                      <p:cBhvr>
                                        <p:cTn id="17" dur="500"/>
                                        <p:tgtEl>
                                          <p:spTgt spid="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ssolv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dissolv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dissolv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20" grpId="0"/>
      <p:bldP spid="22" grpId="0"/>
      <p:bldP spid="3" grpId="0"/>
      <p:bldP spid="2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7">
      <a:dk1>
        <a:sysClr val="windowText" lastClr="000000"/>
      </a:dk1>
      <a:lt1>
        <a:sysClr val="window" lastClr="FFFFFF"/>
      </a:lt1>
      <a:dk2>
        <a:srgbClr val="FFFFFF"/>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Custom 4">
      <a:majorFont>
        <a:latin typeface="Rockwell"/>
        <a:ea typeface=""/>
        <a:cs typeface=""/>
      </a:majorFont>
      <a:minorFont>
        <a:latin typeface="Calibri"/>
        <a:ea typeface=""/>
        <a:cs typeface=""/>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Quotable</Template>
  <TotalTime>2162</TotalTime>
  <Words>637</Words>
  <Application>Microsoft Macintosh PowerPoint</Application>
  <PresentationFormat>Widescreen</PresentationFormat>
  <Paragraphs>150</Paragraphs>
  <Slides>15</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Open Sans Light</vt:lpstr>
      <vt:lpstr>Calibri</vt:lpstr>
      <vt:lpstr>Rockwell</vt:lpstr>
      <vt:lpstr>Castellar</vt:lpstr>
      <vt:lpstr>Wingdings 2</vt:lpstr>
      <vt:lpstr>Open Sans</vt:lpstr>
      <vt:lpstr>Arial Unicode MS</vt:lpstr>
      <vt:lpstr>Arial</vt:lpstr>
      <vt:lpstr>Courier New</vt:lpstr>
      <vt:lpstr>Calibri Light</vt:lpstr>
      <vt:lpstr>Georgia</vt:lpstr>
      <vt:lpstr>Quotable</vt:lpstr>
      <vt:lpstr>PowerPoint Presentation</vt:lpstr>
      <vt:lpstr>Brannon Lloyd</vt:lpstr>
      <vt:lpstr>The Application Process</vt:lpstr>
      <vt:lpstr>The Application Process</vt:lpstr>
      <vt:lpstr>4 Things You Need to Know</vt:lpstr>
      <vt:lpstr>The Financial Aid Formula</vt:lpstr>
      <vt:lpstr>3 Questions You Need Answered</vt:lpstr>
      <vt:lpstr>Which School is Cheaper?</vt:lpstr>
      <vt:lpstr>Which School is Cheaper?</vt:lpstr>
      <vt:lpstr>Myths</vt:lpstr>
      <vt:lpstr>Financial Aid Forms </vt:lpstr>
      <vt:lpstr>What can you do? </vt:lpstr>
      <vt:lpstr>What can you do? </vt:lpstr>
      <vt:lpstr>Come In For a Planning Session</vt:lpstr>
      <vt:lpstr>Questions?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Capital Financial</dc:creator>
  <cp:lastModifiedBy>Brannon Lloyd</cp:lastModifiedBy>
  <cp:revision>72</cp:revision>
  <cp:lastPrinted>2015-09-30T22:59:54Z</cp:lastPrinted>
  <dcterms:created xsi:type="dcterms:W3CDTF">2015-09-30T15:14:24Z</dcterms:created>
  <dcterms:modified xsi:type="dcterms:W3CDTF">2019-10-02T13:55:45Z</dcterms:modified>
</cp:coreProperties>
</file>